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4"/>
  </p:notesMasterIdLst>
  <p:sldIdLst>
    <p:sldId id="256" r:id="rId2"/>
    <p:sldId id="267" r:id="rId3"/>
    <p:sldId id="266" r:id="rId4"/>
    <p:sldId id="284" r:id="rId5"/>
    <p:sldId id="283" r:id="rId6"/>
    <p:sldId id="282" r:id="rId7"/>
    <p:sldId id="286" r:id="rId8"/>
    <p:sldId id="260" r:id="rId9"/>
    <p:sldId id="287" r:id="rId10"/>
    <p:sldId id="259" r:id="rId11"/>
    <p:sldId id="273" r:id="rId12"/>
    <p:sldId id="269" r:id="rId13"/>
    <p:sldId id="285" r:id="rId14"/>
    <p:sldId id="262" r:id="rId15"/>
    <p:sldId id="276" r:id="rId16"/>
    <p:sldId id="278" r:id="rId17"/>
    <p:sldId id="258" r:id="rId18"/>
    <p:sldId id="280" r:id="rId19"/>
    <p:sldId id="281" r:id="rId20"/>
    <p:sldId id="272" r:id="rId21"/>
    <p:sldId id="263" r:id="rId22"/>
    <p:sldId id="265" r:id="rId23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9B260F-EFD1-4C90-8C7B-147BC9A708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1E0405AE-FF9E-44A5-AE15-F6B46A67129F}">
      <dgm:prSet/>
      <dgm:spPr/>
      <dgm:t>
        <a:bodyPr/>
        <a:lstStyle/>
        <a:p>
          <a:r>
            <a:rPr lang="en-US" b="1" i="1" u="sng"/>
            <a:t>Technical details.</a:t>
          </a:r>
          <a:endParaRPr lang="en-DE"/>
        </a:p>
      </dgm:t>
    </dgm:pt>
    <dgm:pt modelId="{52F3B4B4-AC03-4642-B0A0-4D118927362A}" type="parTrans" cxnId="{C30E4694-3FBA-4BC1-B6B9-D8135152B550}">
      <dgm:prSet/>
      <dgm:spPr/>
      <dgm:t>
        <a:bodyPr/>
        <a:lstStyle/>
        <a:p>
          <a:endParaRPr lang="en-DE"/>
        </a:p>
      </dgm:t>
    </dgm:pt>
    <dgm:pt modelId="{09E2EA50-91AA-47E2-B754-02911C23F55C}" type="sibTrans" cxnId="{C30E4694-3FBA-4BC1-B6B9-D8135152B550}">
      <dgm:prSet/>
      <dgm:spPr/>
      <dgm:t>
        <a:bodyPr/>
        <a:lstStyle/>
        <a:p>
          <a:endParaRPr lang="en-DE"/>
        </a:p>
      </dgm:t>
    </dgm:pt>
    <dgm:pt modelId="{F26F4D2A-EAE5-40C6-8FF6-A8AA5CB64378}" type="pres">
      <dgm:prSet presAssocID="{D69B260F-EFD1-4C90-8C7B-147BC9A70814}" presName="linearFlow" presStyleCnt="0">
        <dgm:presLayoutVars>
          <dgm:dir/>
          <dgm:resizeHandles val="exact"/>
        </dgm:presLayoutVars>
      </dgm:prSet>
      <dgm:spPr/>
    </dgm:pt>
    <dgm:pt modelId="{E2AF2BE3-1780-4131-BAD3-2C6A61917CFE}" type="pres">
      <dgm:prSet presAssocID="{1E0405AE-FF9E-44A5-AE15-F6B46A67129F}" presName="composite" presStyleCnt="0"/>
      <dgm:spPr/>
    </dgm:pt>
    <dgm:pt modelId="{36C3A269-A782-4776-A295-9FCB02B95836}" type="pres">
      <dgm:prSet presAssocID="{1E0405AE-FF9E-44A5-AE15-F6B46A67129F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1A7FFBB8-F2F9-4A32-A9F9-C2F4168C401F}" type="pres">
      <dgm:prSet presAssocID="{1E0405AE-FF9E-44A5-AE15-F6B46A67129F}" presName="txShp" presStyleLbl="node1" presStyleIdx="0" presStyleCnt="1">
        <dgm:presLayoutVars>
          <dgm:bulletEnabled val="1"/>
        </dgm:presLayoutVars>
      </dgm:prSet>
      <dgm:spPr/>
    </dgm:pt>
  </dgm:ptLst>
  <dgm:cxnLst>
    <dgm:cxn modelId="{72354B8C-BD12-40C2-845C-03E959753476}" type="presOf" srcId="{1E0405AE-FF9E-44A5-AE15-F6B46A67129F}" destId="{1A7FFBB8-F2F9-4A32-A9F9-C2F4168C401F}" srcOrd="0" destOrd="0" presId="urn:microsoft.com/office/officeart/2005/8/layout/vList3"/>
    <dgm:cxn modelId="{C30E4694-3FBA-4BC1-B6B9-D8135152B550}" srcId="{D69B260F-EFD1-4C90-8C7B-147BC9A70814}" destId="{1E0405AE-FF9E-44A5-AE15-F6B46A67129F}" srcOrd="0" destOrd="0" parTransId="{52F3B4B4-AC03-4642-B0A0-4D118927362A}" sibTransId="{09E2EA50-91AA-47E2-B754-02911C23F55C}"/>
    <dgm:cxn modelId="{915E78E1-2850-4D5B-89B4-784E1DB352B6}" type="presOf" srcId="{D69B260F-EFD1-4C90-8C7B-147BC9A70814}" destId="{F26F4D2A-EAE5-40C6-8FF6-A8AA5CB64378}" srcOrd="0" destOrd="0" presId="urn:microsoft.com/office/officeart/2005/8/layout/vList3"/>
    <dgm:cxn modelId="{4B3E3D4B-D4E8-4218-A328-836B2A68E877}" type="presParOf" srcId="{F26F4D2A-EAE5-40C6-8FF6-A8AA5CB64378}" destId="{E2AF2BE3-1780-4131-BAD3-2C6A61917CFE}" srcOrd="0" destOrd="0" presId="urn:microsoft.com/office/officeart/2005/8/layout/vList3"/>
    <dgm:cxn modelId="{91065B39-7105-4891-B74C-395DC5E70B40}" type="presParOf" srcId="{E2AF2BE3-1780-4131-BAD3-2C6A61917CFE}" destId="{36C3A269-A782-4776-A295-9FCB02B95836}" srcOrd="0" destOrd="0" presId="urn:microsoft.com/office/officeart/2005/8/layout/vList3"/>
    <dgm:cxn modelId="{7ED9DEE1-1E7A-425B-9B65-C2F6551B9289}" type="presParOf" srcId="{E2AF2BE3-1780-4131-BAD3-2C6A61917CFE}" destId="{1A7FFBB8-F2F9-4A32-A9F9-C2F4168C40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0BE8E6-15F4-4F61-80D8-6A0500081361}" type="doc">
      <dgm:prSet loTypeId="urn:microsoft.com/office/officeart/2005/8/layout/hList6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17C0FD22-05C3-4895-9919-F841DB7EA882}">
      <dgm:prSet phldrT="[Text]"/>
      <dgm:spPr/>
      <dgm:t>
        <a:bodyPr/>
        <a:lstStyle/>
        <a:p>
          <a:r>
            <a:rPr lang="en-US" dirty="0"/>
            <a:t>System Architecture</a:t>
          </a:r>
          <a:endParaRPr lang="en-DE" dirty="0"/>
        </a:p>
      </dgm:t>
    </dgm:pt>
    <dgm:pt modelId="{0FBA18E1-6876-4E2D-8915-D6B2D9841DA1}" type="parTrans" cxnId="{F642CAAA-CB18-4C91-A8AB-E70A64FB9E72}">
      <dgm:prSet/>
      <dgm:spPr/>
      <dgm:t>
        <a:bodyPr/>
        <a:lstStyle/>
        <a:p>
          <a:endParaRPr lang="en-DE"/>
        </a:p>
      </dgm:t>
    </dgm:pt>
    <dgm:pt modelId="{2F41D736-F75B-4990-B81C-5A056501C5F3}" type="sibTrans" cxnId="{F642CAAA-CB18-4C91-A8AB-E70A64FB9E72}">
      <dgm:prSet/>
      <dgm:spPr/>
      <dgm:t>
        <a:bodyPr/>
        <a:lstStyle/>
        <a:p>
          <a:endParaRPr lang="en-DE"/>
        </a:p>
      </dgm:t>
    </dgm:pt>
    <dgm:pt modelId="{D3D32C38-71B2-49FC-AFEA-DCD18B7CC0B1}">
      <dgm:prSet phldrT="[Text]"/>
      <dgm:spPr/>
      <dgm:t>
        <a:bodyPr/>
        <a:lstStyle/>
        <a:p>
          <a:r>
            <a:rPr lang="en-US" dirty="0"/>
            <a:t>Testing &amp; Quality </a:t>
          </a:r>
          <a:endParaRPr lang="en-DE" dirty="0"/>
        </a:p>
      </dgm:t>
    </dgm:pt>
    <dgm:pt modelId="{AD46BB7D-37AA-4C46-88F9-3E35A75D7988}" type="parTrans" cxnId="{7429F067-10F5-4BB6-BBC6-90A26D297C5D}">
      <dgm:prSet/>
      <dgm:spPr/>
      <dgm:t>
        <a:bodyPr/>
        <a:lstStyle/>
        <a:p>
          <a:endParaRPr lang="en-DE"/>
        </a:p>
      </dgm:t>
    </dgm:pt>
    <dgm:pt modelId="{2718D5FF-7A6B-4773-B0E3-723F8F320D1A}" type="sibTrans" cxnId="{7429F067-10F5-4BB6-BBC6-90A26D297C5D}">
      <dgm:prSet/>
      <dgm:spPr/>
      <dgm:t>
        <a:bodyPr/>
        <a:lstStyle/>
        <a:p>
          <a:endParaRPr lang="en-DE"/>
        </a:p>
      </dgm:t>
    </dgm:pt>
    <dgm:pt modelId="{72EF20C6-BA62-473E-98D0-3934FF8D966E}">
      <dgm:prSet phldrT="[Text]"/>
      <dgm:spPr/>
      <dgm:t>
        <a:bodyPr/>
        <a:lstStyle/>
        <a:p>
          <a:r>
            <a:rPr lang="en-US" dirty="0"/>
            <a:t>KPIs</a:t>
          </a:r>
          <a:endParaRPr lang="en-DE" dirty="0"/>
        </a:p>
      </dgm:t>
    </dgm:pt>
    <dgm:pt modelId="{C5BF6934-6925-4EAD-86A4-144D61DADD02}" type="parTrans" cxnId="{BFC92319-E2BE-465C-AA27-218C282FD8DF}">
      <dgm:prSet/>
      <dgm:spPr/>
      <dgm:t>
        <a:bodyPr/>
        <a:lstStyle/>
        <a:p>
          <a:endParaRPr lang="en-DE"/>
        </a:p>
      </dgm:t>
    </dgm:pt>
    <dgm:pt modelId="{D907DE53-BD13-46A5-9D2F-CE961DD62510}" type="sibTrans" cxnId="{BFC92319-E2BE-465C-AA27-218C282FD8DF}">
      <dgm:prSet/>
      <dgm:spPr/>
      <dgm:t>
        <a:bodyPr/>
        <a:lstStyle/>
        <a:p>
          <a:endParaRPr lang="en-DE"/>
        </a:p>
      </dgm:t>
    </dgm:pt>
    <dgm:pt modelId="{53A0A7EE-05B2-4F2C-BC46-66AE56D78CB4}">
      <dgm:prSet phldrT="[Text]"/>
      <dgm:spPr/>
      <dgm:t>
        <a:bodyPr/>
        <a:lstStyle/>
        <a:p>
          <a:r>
            <a:rPr lang="en-US" dirty="0"/>
            <a:t>Flow Diagrams </a:t>
          </a:r>
          <a:endParaRPr lang="en-DE" dirty="0"/>
        </a:p>
      </dgm:t>
    </dgm:pt>
    <dgm:pt modelId="{75496FD2-78E6-43D4-9F09-F65CC9B9847B}" type="parTrans" cxnId="{FC312282-6C4E-438B-BC5A-4D850408D089}">
      <dgm:prSet/>
      <dgm:spPr/>
      <dgm:t>
        <a:bodyPr/>
        <a:lstStyle/>
        <a:p>
          <a:endParaRPr lang="en-DE"/>
        </a:p>
      </dgm:t>
    </dgm:pt>
    <dgm:pt modelId="{7E35495F-B549-4125-9AD8-46D9D4F38147}" type="sibTrans" cxnId="{FC312282-6C4E-438B-BC5A-4D850408D089}">
      <dgm:prSet/>
      <dgm:spPr/>
      <dgm:t>
        <a:bodyPr/>
        <a:lstStyle/>
        <a:p>
          <a:endParaRPr lang="en-DE"/>
        </a:p>
      </dgm:t>
    </dgm:pt>
    <dgm:pt modelId="{402FC383-5D03-4DF0-8CB4-83F2F4AEE038}">
      <dgm:prSet/>
      <dgm:spPr/>
      <dgm:t>
        <a:bodyPr/>
        <a:lstStyle/>
        <a:p>
          <a:r>
            <a:rPr lang="en-US" dirty="0"/>
            <a:t>Techs Used</a:t>
          </a:r>
        </a:p>
      </dgm:t>
    </dgm:pt>
    <dgm:pt modelId="{B77671C3-DA2F-4048-8CD9-F16AADF5FE4B}" type="parTrans" cxnId="{A2953A78-B8EB-4169-A0BA-A55E0DAF4AFE}">
      <dgm:prSet/>
      <dgm:spPr/>
      <dgm:t>
        <a:bodyPr/>
        <a:lstStyle/>
        <a:p>
          <a:endParaRPr lang="en-DE"/>
        </a:p>
      </dgm:t>
    </dgm:pt>
    <dgm:pt modelId="{E2938213-96AF-4A5F-B5B1-B47B4B03DB09}" type="sibTrans" cxnId="{A2953A78-B8EB-4169-A0BA-A55E0DAF4AFE}">
      <dgm:prSet/>
      <dgm:spPr/>
      <dgm:t>
        <a:bodyPr/>
        <a:lstStyle/>
        <a:p>
          <a:endParaRPr lang="en-DE"/>
        </a:p>
      </dgm:t>
    </dgm:pt>
    <dgm:pt modelId="{9B0A0CF9-6136-4BDD-87DE-360717BD777A}">
      <dgm:prSet/>
      <dgm:spPr/>
      <dgm:t>
        <a:bodyPr/>
        <a:lstStyle/>
        <a:p>
          <a:r>
            <a:rPr lang="en-US">
              <a:latin typeface="Unbounded" pitchFamily="34" charset="0"/>
              <a:ea typeface="Unbounded" pitchFamily="34" charset="-122"/>
              <a:cs typeface="Unbounded" pitchFamily="34" charset="-120"/>
            </a:rPr>
            <a:t>Project Timeline</a:t>
          </a:r>
          <a:endParaRPr lang="en-DE" dirty="0"/>
        </a:p>
      </dgm:t>
    </dgm:pt>
    <dgm:pt modelId="{E4DF216F-E725-4D65-A1D9-58CF409EF0B9}" type="parTrans" cxnId="{E1CF1A8C-57F9-4302-BCF9-5EF718A1203A}">
      <dgm:prSet/>
      <dgm:spPr/>
      <dgm:t>
        <a:bodyPr/>
        <a:lstStyle/>
        <a:p>
          <a:endParaRPr lang="en-DE"/>
        </a:p>
      </dgm:t>
    </dgm:pt>
    <dgm:pt modelId="{218E4337-4ACC-4633-93CE-22F440987775}" type="sibTrans" cxnId="{E1CF1A8C-57F9-4302-BCF9-5EF718A1203A}">
      <dgm:prSet/>
      <dgm:spPr/>
      <dgm:t>
        <a:bodyPr/>
        <a:lstStyle/>
        <a:p>
          <a:endParaRPr lang="en-DE"/>
        </a:p>
      </dgm:t>
    </dgm:pt>
    <dgm:pt modelId="{DB9A27CF-DA9C-415C-9F04-73D15851E70C}" type="pres">
      <dgm:prSet presAssocID="{650BE8E6-15F4-4F61-80D8-6A0500081361}" presName="Name0" presStyleCnt="0">
        <dgm:presLayoutVars>
          <dgm:dir/>
          <dgm:resizeHandles val="exact"/>
        </dgm:presLayoutVars>
      </dgm:prSet>
      <dgm:spPr/>
    </dgm:pt>
    <dgm:pt modelId="{BF1FEDC0-B8CF-4FBB-835F-8D31C959183A}" type="pres">
      <dgm:prSet presAssocID="{17C0FD22-05C3-4895-9919-F841DB7EA882}" presName="node" presStyleLbl="node1" presStyleIdx="0" presStyleCnt="6">
        <dgm:presLayoutVars>
          <dgm:bulletEnabled val="1"/>
        </dgm:presLayoutVars>
      </dgm:prSet>
      <dgm:spPr/>
    </dgm:pt>
    <dgm:pt modelId="{CB558CC2-01DA-4C9F-817C-AC10993684AD}" type="pres">
      <dgm:prSet presAssocID="{2F41D736-F75B-4990-B81C-5A056501C5F3}" presName="sibTrans" presStyleCnt="0"/>
      <dgm:spPr/>
    </dgm:pt>
    <dgm:pt modelId="{526A3D76-7225-47DB-AF8A-F0F8ED29C7E1}" type="pres">
      <dgm:prSet presAssocID="{402FC383-5D03-4DF0-8CB4-83F2F4AEE038}" presName="node" presStyleLbl="node1" presStyleIdx="1" presStyleCnt="6">
        <dgm:presLayoutVars>
          <dgm:bulletEnabled val="1"/>
        </dgm:presLayoutVars>
      </dgm:prSet>
      <dgm:spPr/>
    </dgm:pt>
    <dgm:pt modelId="{EF5DA206-E802-476A-847E-A14B49D93966}" type="pres">
      <dgm:prSet presAssocID="{E2938213-96AF-4A5F-B5B1-B47B4B03DB09}" presName="sibTrans" presStyleCnt="0"/>
      <dgm:spPr/>
    </dgm:pt>
    <dgm:pt modelId="{C12A69FF-5682-4677-870D-EB3EB179C7EF}" type="pres">
      <dgm:prSet presAssocID="{D3D32C38-71B2-49FC-AFEA-DCD18B7CC0B1}" presName="node" presStyleLbl="node1" presStyleIdx="2" presStyleCnt="6">
        <dgm:presLayoutVars>
          <dgm:bulletEnabled val="1"/>
        </dgm:presLayoutVars>
      </dgm:prSet>
      <dgm:spPr/>
    </dgm:pt>
    <dgm:pt modelId="{632DB5A9-56EC-4694-A919-C65C781AFC64}" type="pres">
      <dgm:prSet presAssocID="{2718D5FF-7A6B-4773-B0E3-723F8F320D1A}" presName="sibTrans" presStyleCnt="0"/>
      <dgm:spPr/>
    </dgm:pt>
    <dgm:pt modelId="{3AABCF02-82D3-46AE-96B8-2FFC6A14C890}" type="pres">
      <dgm:prSet presAssocID="{72EF20C6-BA62-473E-98D0-3934FF8D966E}" presName="node" presStyleLbl="node1" presStyleIdx="3" presStyleCnt="6">
        <dgm:presLayoutVars>
          <dgm:bulletEnabled val="1"/>
        </dgm:presLayoutVars>
      </dgm:prSet>
      <dgm:spPr/>
    </dgm:pt>
    <dgm:pt modelId="{3235D60E-A877-4995-B624-841A33245514}" type="pres">
      <dgm:prSet presAssocID="{D907DE53-BD13-46A5-9D2F-CE961DD62510}" presName="sibTrans" presStyleCnt="0"/>
      <dgm:spPr/>
    </dgm:pt>
    <dgm:pt modelId="{1EEEBD17-D25D-4F22-BF16-0BF016A7B9D6}" type="pres">
      <dgm:prSet presAssocID="{53A0A7EE-05B2-4F2C-BC46-66AE56D78CB4}" presName="node" presStyleLbl="node1" presStyleIdx="4" presStyleCnt="6">
        <dgm:presLayoutVars>
          <dgm:bulletEnabled val="1"/>
        </dgm:presLayoutVars>
      </dgm:prSet>
      <dgm:spPr/>
    </dgm:pt>
    <dgm:pt modelId="{DC773CB7-641A-4EE3-B79C-167B18D9050F}" type="pres">
      <dgm:prSet presAssocID="{7E35495F-B549-4125-9AD8-46D9D4F38147}" presName="sibTrans" presStyleCnt="0"/>
      <dgm:spPr/>
    </dgm:pt>
    <dgm:pt modelId="{AF4EB01B-41C7-4DF5-BFA3-5F925FC95384}" type="pres">
      <dgm:prSet presAssocID="{9B0A0CF9-6136-4BDD-87DE-360717BD777A}" presName="node" presStyleLbl="node1" presStyleIdx="5" presStyleCnt="6">
        <dgm:presLayoutVars>
          <dgm:bulletEnabled val="1"/>
        </dgm:presLayoutVars>
      </dgm:prSet>
      <dgm:spPr/>
    </dgm:pt>
  </dgm:ptLst>
  <dgm:cxnLst>
    <dgm:cxn modelId="{BFC92319-E2BE-465C-AA27-218C282FD8DF}" srcId="{650BE8E6-15F4-4F61-80D8-6A0500081361}" destId="{72EF20C6-BA62-473E-98D0-3934FF8D966E}" srcOrd="3" destOrd="0" parTransId="{C5BF6934-6925-4EAD-86A4-144D61DADD02}" sibTransId="{D907DE53-BD13-46A5-9D2F-CE961DD62510}"/>
    <dgm:cxn modelId="{92ECB53C-46A9-4572-B4E3-02ABCF7E95DA}" type="presOf" srcId="{D3D32C38-71B2-49FC-AFEA-DCD18B7CC0B1}" destId="{C12A69FF-5682-4677-870D-EB3EB179C7EF}" srcOrd="0" destOrd="0" presId="urn:microsoft.com/office/officeart/2005/8/layout/hList6"/>
    <dgm:cxn modelId="{B2318141-2BCD-4F74-BE46-5FF8B044401D}" type="presOf" srcId="{53A0A7EE-05B2-4F2C-BC46-66AE56D78CB4}" destId="{1EEEBD17-D25D-4F22-BF16-0BF016A7B9D6}" srcOrd="0" destOrd="0" presId="urn:microsoft.com/office/officeart/2005/8/layout/hList6"/>
    <dgm:cxn modelId="{93467A42-73BF-4304-8A29-5E25E618854E}" type="presOf" srcId="{72EF20C6-BA62-473E-98D0-3934FF8D966E}" destId="{3AABCF02-82D3-46AE-96B8-2FFC6A14C890}" srcOrd="0" destOrd="0" presId="urn:microsoft.com/office/officeart/2005/8/layout/hList6"/>
    <dgm:cxn modelId="{7429F067-10F5-4BB6-BBC6-90A26D297C5D}" srcId="{650BE8E6-15F4-4F61-80D8-6A0500081361}" destId="{D3D32C38-71B2-49FC-AFEA-DCD18B7CC0B1}" srcOrd="2" destOrd="0" parTransId="{AD46BB7D-37AA-4C46-88F9-3E35A75D7988}" sibTransId="{2718D5FF-7A6B-4773-B0E3-723F8F320D1A}"/>
    <dgm:cxn modelId="{8E976F6A-5159-48E7-949D-BCC190E5C18F}" type="presOf" srcId="{650BE8E6-15F4-4F61-80D8-6A0500081361}" destId="{DB9A27CF-DA9C-415C-9F04-73D15851E70C}" srcOrd="0" destOrd="0" presId="urn:microsoft.com/office/officeart/2005/8/layout/hList6"/>
    <dgm:cxn modelId="{9F48C770-A944-4117-8D0D-86148BA0CCF9}" type="presOf" srcId="{402FC383-5D03-4DF0-8CB4-83F2F4AEE038}" destId="{526A3D76-7225-47DB-AF8A-F0F8ED29C7E1}" srcOrd="0" destOrd="0" presId="urn:microsoft.com/office/officeart/2005/8/layout/hList6"/>
    <dgm:cxn modelId="{A2953A78-B8EB-4169-A0BA-A55E0DAF4AFE}" srcId="{650BE8E6-15F4-4F61-80D8-6A0500081361}" destId="{402FC383-5D03-4DF0-8CB4-83F2F4AEE038}" srcOrd="1" destOrd="0" parTransId="{B77671C3-DA2F-4048-8CD9-F16AADF5FE4B}" sibTransId="{E2938213-96AF-4A5F-B5B1-B47B4B03DB09}"/>
    <dgm:cxn modelId="{FC312282-6C4E-438B-BC5A-4D850408D089}" srcId="{650BE8E6-15F4-4F61-80D8-6A0500081361}" destId="{53A0A7EE-05B2-4F2C-BC46-66AE56D78CB4}" srcOrd="4" destOrd="0" parTransId="{75496FD2-78E6-43D4-9F09-F65CC9B9847B}" sibTransId="{7E35495F-B549-4125-9AD8-46D9D4F38147}"/>
    <dgm:cxn modelId="{E1CF1A8C-57F9-4302-BCF9-5EF718A1203A}" srcId="{650BE8E6-15F4-4F61-80D8-6A0500081361}" destId="{9B0A0CF9-6136-4BDD-87DE-360717BD777A}" srcOrd="5" destOrd="0" parTransId="{E4DF216F-E725-4D65-A1D9-58CF409EF0B9}" sibTransId="{218E4337-4ACC-4633-93CE-22F440987775}"/>
    <dgm:cxn modelId="{F642CAAA-CB18-4C91-A8AB-E70A64FB9E72}" srcId="{650BE8E6-15F4-4F61-80D8-6A0500081361}" destId="{17C0FD22-05C3-4895-9919-F841DB7EA882}" srcOrd="0" destOrd="0" parTransId="{0FBA18E1-6876-4E2D-8915-D6B2D9841DA1}" sibTransId="{2F41D736-F75B-4990-B81C-5A056501C5F3}"/>
    <dgm:cxn modelId="{127DCAB1-7716-4D12-9FD4-494F0ED5CACC}" type="presOf" srcId="{9B0A0CF9-6136-4BDD-87DE-360717BD777A}" destId="{AF4EB01B-41C7-4DF5-BFA3-5F925FC95384}" srcOrd="0" destOrd="0" presId="urn:microsoft.com/office/officeart/2005/8/layout/hList6"/>
    <dgm:cxn modelId="{76DB43C9-FBC6-45E4-A940-468A6B4BFC95}" type="presOf" srcId="{17C0FD22-05C3-4895-9919-F841DB7EA882}" destId="{BF1FEDC0-B8CF-4FBB-835F-8D31C959183A}" srcOrd="0" destOrd="0" presId="urn:microsoft.com/office/officeart/2005/8/layout/hList6"/>
    <dgm:cxn modelId="{B25F4A1F-1C5E-40F7-B613-06D6E4B5FE20}" type="presParOf" srcId="{DB9A27CF-DA9C-415C-9F04-73D15851E70C}" destId="{BF1FEDC0-B8CF-4FBB-835F-8D31C959183A}" srcOrd="0" destOrd="0" presId="urn:microsoft.com/office/officeart/2005/8/layout/hList6"/>
    <dgm:cxn modelId="{114CA25E-2337-419C-B4B9-5E8480A07A9D}" type="presParOf" srcId="{DB9A27CF-DA9C-415C-9F04-73D15851E70C}" destId="{CB558CC2-01DA-4C9F-817C-AC10993684AD}" srcOrd="1" destOrd="0" presId="urn:microsoft.com/office/officeart/2005/8/layout/hList6"/>
    <dgm:cxn modelId="{BDCD9DBA-5126-4F44-85E7-9DFEFC340481}" type="presParOf" srcId="{DB9A27CF-DA9C-415C-9F04-73D15851E70C}" destId="{526A3D76-7225-47DB-AF8A-F0F8ED29C7E1}" srcOrd="2" destOrd="0" presId="urn:microsoft.com/office/officeart/2005/8/layout/hList6"/>
    <dgm:cxn modelId="{A10B5FB8-1D6F-43CF-92F3-619C2D66040F}" type="presParOf" srcId="{DB9A27CF-DA9C-415C-9F04-73D15851E70C}" destId="{EF5DA206-E802-476A-847E-A14B49D93966}" srcOrd="3" destOrd="0" presId="urn:microsoft.com/office/officeart/2005/8/layout/hList6"/>
    <dgm:cxn modelId="{3EC06A39-6895-48B1-9BA3-BC88F98E429D}" type="presParOf" srcId="{DB9A27CF-DA9C-415C-9F04-73D15851E70C}" destId="{C12A69FF-5682-4677-870D-EB3EB179C7EF}" srcOrd="4" destOrd="0" presId="urn:microsoft.com/office/officeart/2005/8/layout/hList6"/>
    <dgm:cxn modelId="{277D12B1-E8B2-43ED-98F9-BEDA1D440765}" type="presParOf" srcId="{DB9A27CF-DA9C-415C-9F04-73D15851E70C}" destId="{632DB5A9-56EC-4694-A919-C65C781AFC64}" srcOrd="5" destOrd="0" presId="urn:microsoft.com/office/officeart/2005/8/layout/hList6"/>
    <dgm:cxn modelId="{D46FC4EA-D315-4044-9941-4C3B13F7BA12}" type="presParOf" srcId="{DB9A27CF-DA9C-415C-9F04-73D15851E70C}" destId="{3AABCF02-82D3-46AE-96B8-2FFC6A14C890}" srcOrd="6" destOrd="0" presId="urn:microsoft.com/office/officeart/2005/8/layout/hList6"/>
    <dgm:cxn modelId="{8F5FF135-B00A-446F-B297-D5319AA8F0E0}" type="presParOf" srcId="{DB9A27CF-DA9C-415C-9F04-73D15851E70C}" destId="{3235D60E-A877-4995-B624-841A33245514}" srcOrd="7" destOrd="0" presId="urn:microsoft.com/office/officeart/2005/8/layout/hList6"/>
    <dgm:cxn modelId="{25FA3214-91F4-49B2-BDF0-8FCA8602F0AB}" type="presParOf" srcId="{DB9A27CF-DA9C-415C-9F04-73D15851E70C}" destId="{1EEEBD17-D25D-4F22-BF16-0BF016A7B9D6}" srcOrd="8" destOrd="0" presId="urn:microsoft.com/office/officeart/2005/8/layout/hList6"/>
    <dgm:cxn modelId="{7DAB4ED6-FD0D-4A3A-A0BA-16AFD1FEA386}" type="presParOf" srcId="{DB9A27CF-DA9C-415C-9F04-73D15851E70C}" destId="{DC773CB7-641A-4EE3-B79C-167B18D9050F}" srcOrd="9" destOrd="0" presId="urn:microsoft.com/office/officeart/2005/8/layout/hList6"/>
    <dgm:cxn modelId="{2388F473-49E9-4447-B2C7-18E413B41726}" type="presParOf" srcId="{DB9A27CF-DA9C-415C-9F04-73D15851E70C}" destId="{AF4EB01B-41C7-4DF5-BFA3-5F925FC95384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653CDC-4353-4795-B337-30911F94F67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8F64EE55-63D4-48A8-B017-41F1E12D3640}">
      <dgm:prSet/>
      <dgm:spPr/>
      <dgm:t>
        <a:bodyPr/>
        <a:lstStyle/>
        <a:p>
          <a:r>
            <a:rPr lang="en-US" dirty="0"/>
            <a:t>• YOLOv8 - Objects Detection.</a:t>
          </a:r>
          <a:endParaRPr lang="en-DE" dirty="0"/>
        </a:p>
      </dgm:t>
    </dgm:pt>
    <dgm:pt modelId="{5A244C8A-4673-47B7-A00F-E83FA62198CF}" type="parTrans" cxnId="{22413D60-C1BC-4CE0-ACA2-0E17A53D3012}">
      <dgm:prSet/>
      <dgm:spPr/>
      <dgm:t>
        <a:bodyPr/>
        <a:lstStyle/>
        <a:p>
          <a:endParaRPr lang="en-DE"/>
        </a:p>
      </dgm:t>
    </dgm:pt>
    <dgm:pt modelId="{FB0C4F46-8A5E-4319-83A2-450BCDCB540B}" type="sibTrans" cxnId="{22413D60-C1BC-4CE0-ACA2-0E17A53D3012}">
      <dgm:prSet/>
      <dgm:spPr/>
      <dgm:t>
        <a:bodyPr/>
        <a:lstStyle/>
        <a:p>
          <a:endParaRPr lang="en-DE"/>
        </a:p>
      </dgm:t>
    </dgm:pt>
    <dgm:pt modelId="{4DCD1509-FB3F-4C95-98B7-BE01E8C318E2}">
      <dgm:prSet/>
      <dgm:spPr/>
      <dgm:t>
        <a:bodyPr/>
        <a:lstStyle/>
        <a:p>
          <a:r>
            <a:rPr lang="en-US" dirty="0"/>
            <a:t>• TensorFlow-</a:t>
          </a:r>
          <a:r>
            <a:rPr lang="en-US" dirty="0" err="1"/>
            <a:t>keras</a:t>
          </a:r>
          <a:r>
            <a:rPr lang="en-US" dirty="0"/>
            <a:t> - 3D CNN for Action Recognition.</a:t>
          </a:r>
          <a:endParaRPr lang="en-DE" dirty="0"/>
        </a:p>
      </dgm:t>
    </dgm:pt>
    <dgm:pt modelId="{6AF722BF-C955-4BFD-945F-EC553DF8DCD5}" type="parTrans" cxnId="{D610AFB3-C43E-4910-BB3C-77BCE667A12D}">
      <dgm:prSet/>
      <dgm:spPr/>
      <dgm:t>
        <a:bodyPr/>
        <a:lstStyle/>
        <a:p>
          <a:endParaRPr lang="en-DE"/>
        </a:p>
      </dgm:t>
    </dgm:pt>
    <dgm:pt modelId="{CE7E6740-E140-4A27-AC2C-77DA5A2D52CE}" type="sibTrans" cxnId="{D610AFB3-C43E-4910-BB3C-77BCE667A12D}">
      <dgm:prSet/>
      <dgm:spPr/>
      <dgm:t>
        <a:bodyPr/>
        <a:lstStyle/>
        <a:p>
          <a:endParaRPr lang="en-DE"/>
        </a:p>
      </dgm:t>
    </dgm:pt>
    <dgm:pt modelId="{F5102F60-0D5B-4FB9-B84C-E15644309039}">
      <dgm:prSet/>
      <dgm:spPr/>
      <dgm:t>
        <a:bodyPr/>
        <a:lstStyle/>
        <a:p>
          <a:r>
            <a:rPr lang="en-US" dirty="0"/>
            <a:t>• </a:t>
          </a:r>
          <a:r>
            <a:rPr lang="en-US" dirty="0" err="1"/>
            <a:t>Gradio</a:t>
          </a:r>
          <a:r>
            <a:rPr lang="en-US" dirty="0"/>
            <a:t> - Web UI.</a:t>
          </a:r>
          <a:endParaRPr lang="en-DE" dirty="0"/>
        </a:p>
      </dgm:t>
    </dgm:pt>
    <dgm:pt modelId="{95DEEB39-A854-4F67-BAE8-BFA77F03F891}" type="parTrans" cxnId="{39773580-07C8-4B0E-904F-4756D36F0A31}">
      <dgm:prSet/>
      <dgm:spPr/>
      <dgm:t>
        <a:bodyPr/>
        <a:lstStyle/>
        <a:p>
          <a:endParaRPr lang="en-DE"/>
        </a:p>
      </dgm:t>
    </dgm:pt>
    <dgm:pt modelId="{D91D683F-84D5-4FB0-B668-E5460193DC54}" type="sibTrans" cxnId="{39773580-07C8-4B0E-904F-4756D36F0A31}">
      <dgm:prSet/>
      <dgm:spPr/>
      <dgm:t>
        <a:bodyPr/>
        <a:lstStyle/>
        <a:p>
          <a:endParaRPr lang="en-DE"/>
        </a:p>
      </dgm:t>
    </dgm:pt>
    <dgm:pt modelId="{327DA910-144C-4CD5-91A0-CB985ADC6494}">
      <dgm:prSet/>
      <dgm:spPr/>
      <dgm:t>
        <a:bodyPr/>
        <a:lstStyle/>
        <a:p>
          <a:r>
            <a:rPr lang="en-US" dirty="0"/>
            <a:t>• OpenCV, </a:t>
          </a:r>
          <a:r>
            <a:rPr lang="en-US" dirty="0" err="1"/>
            <a:t>MoviePy</a:t>
          </a:r>
          <a:r>
            <a:rPr lang="en-US" dirty="0"/>
            <a:t> - Video Processing.</a:t>
          </a:r>
          <a:endParaRPr lang="en-DE" dirty="0"/>
        </a:p>
      </dgm:t>
    </dgm:pt>
    <dgm:pt modelId="{3A671481-96A5-43A9-A659-9B4CE0E0A11A}" type="parTrans" cxnId="{F9685BAC-8D8F-4D2D-844C-5D1C63CEE060}">
      <dgm:prSet/>
      <dgm:spPr/>
      <dgm:t>
        <a:bodyPr/>
        <a:lstStyle/>
        <a:p>
          <a:endParaRPr lang="en-DE"/>
        </a:p>
      </dgm:t>
    </dgm:pt>
    <dgm:pt modelId="{3FEAB55B-87EA-40B5-A07F-34FB7FAA78DE}" type="sibTrans" cxnId="{F9685BAC-8D8F-4D2D-844C-5D1C63CEE060}">
      <dgm:prSet/>
      <dgm:spPr/>
      <dgm:t>
        <a:bodyPr/>
        <a:lstStyle/>
        <a:p>
          <a:endParaRPr lang="en-DE"/>
        </a:p>
      </dgm:t>
    </dgm:pt>
    <dgm:pt modelId="{4CEF70A3-F165-4F0F-B2AB-6FF232552047}">
      <dgm:prSet/>
      <dgm:spPr/>
      <dgm:t>
        <a:bodyPr/>
        <a:lstStyle/>
        <a:p>
          <a:r>
            <a:rPr lang="en-US" dirty="0"/>
            <a:t>Robflow for collecting data  &amp; </a:t>
          </a:r>
          <a:r>
            <a:rPr lang="en-US" dirty="0" err="1"/>
            <a:t>wandb</a:t>
          </a:r>
          <a:r>
            <a:rPr lang="en-US" dirty="0"/>
            <a:t> for analysis &amp; Kaggle for training.</a:t>
          </a:r>
          <a:endParaRPr lang="en-DE" dirty="0"/>
        </a:p>
      </dgm:t>
    </dgm:pt>
    <dgm:pt modelId="{8C34EAB1-F82B-4958-BCFC-949D1A6A51D7}" type="parTrans" cxnId="{446FD733-B937-4288-B75E-E4B74F5D1A47}">
      <dgm:prSet/>
      <dgm:spPr/>
      <dgm:t>
        <a:bodyPr/>
        <a:lstStyle/>
        <a:p>
          <a:endParaRPr lang="en-DE"/>
        </a:p>
      </dgm:t>
    </dgm:pt>
    <dgm:pt modelId="{6D4FCAF9-48A4-4ACF-848E-BAB1F7B6F60D}" type="sibTrans" cxnId="{446FD733-B937-4288-B75E-E4B74F5D1A47}">
      <dgm:prSet/>
      <dgm:spPr/>
      <dgm:t>
        <a:bodyPr/>
        <a:lstStyle/>
        <a:p>
          <a:endParaRPr lang="en-DE"/>
        </a:p>
      </dgm:t>
    </dgm:pt>
    <dgm:pt modelId="{B3AA9FD2-2CDE-4C72-B08E-ACBBDC0F1D1A}" type="pres">
      <dgm:prSet presAssocID="{A2653CDC-4353-4795-B337-30911F94F675}" presName="linear" presStyleCnt="0">
        <dgm:presLayoutVars>
          <dgm:animLvl val="lvl"/>
          <dgm:resizeHandles val="exact"/>
        </dgm:presLayoutVars>
      </dgm:prSet>
      <dgm:spPr/>
    </dgm:pt>
    <dgm:pt modelId="{62BD67DE-1020-4CC1-818B-30A290C1E30D}" type="pres">
      <dgm:prSet presAssocID="{8F64EE55-63D4-48A8-B017-41F1E12D36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4870C35-C825-44D4-9235-101E186D80CB}" type="pres">
      <dgm:prSet presAssocID="{FB0C4F46-8A5E-4319-83A2-450BCDCB540B}" presName="spacer" presStyleCnt="0"/>
      <dgm:spPr/>
    </dgm:pt>
    <dgm:pt modelId="{977751C7-5337-4717-948C-41E2C17A525D}" type="pres">
      <dgm:prSet presAssocID="{4DCD1509-FB3F-4C95-98B7-BE01E8C318E2}" presName="parentText" presStyleLbl="node1" presStyleIdx="1" presStyleCnt="5" custLinFactNeighborY="0">
        <dgm:presLayoutVars>
          <dgm:chMax val="0"/>
          <dgm:bulletEnabled val="1"/>
        </dgm:presLayoutVars>
      </dgm:prSet>
      <dgm:spPr/>
    </dgm:pt>
    <dgm:pt modelId="{93109E89-7314-4F51-AA1A-98F2685DA3F9}" type="pres">
      <dgm:prSet presAssocID="{CE7E6740-E140-4A27-AC2C-77DA5A2D52CE}" presName="spacer" presStyleCnt="0"/>
      <dgm:spPr/>
    </dgm:pt>
    <dgm:pt modelId="{84334D7F-FE30-4DAB-A574-D356FF34B590}" type="pres">
      <dgm:prSet presAssocID="{F5102F60-0D5B-4FB9-B84C-E1564430903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B798E06-584A-4C7E-A6B7-59859FB2C586}" type="pres">
      <dgm:prSet presAssocID="{D91D683F-84D5-4FB0-B668-E5460193DC54}" presName="spacer" presStyleCnt="0"/>
      <dgm:spPr/>
    </dgm:pt>
    <dgm:pt modelId="{B3308483-B0E6-4F5D-A170-FB0CE470436C}" type="pres">
      <dgm:prSet presAssocID="{327DA910-144C-4CD5-91A0-CB985ADC649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F246857-7911-468E-B5F8-E2EF5CA8EDFA}" type="pres">
      <dgm:prSet presAssocID="{3FEAB55B-87EA-40B5-A07F-34FB7FAA78DE}" presName="spacer" presStyleCnt="0"/>
      <dgm:spPr/>
    </dgm:pt>
    <dgm:pt modelId="{09D8849D-8683-4F8A-A418-27A8DB1AF71E}" type="pres">
      <dgm:prSet presAssocID="{4CEF70A3-F165-4F0F-B2AB-6FF23255204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2BABD09-4B42-4B37-91CF-947F88F89321}" type="presOf" srcId="{8F64EE55-63D4-48A8-B017-41F1E12D3640}" destId="{62BD67DE-1020-4CC1-818B-30A290C1E30D}" srcOrd="0" destOrd="0" presId="urn:microsoft.com/office/officeart/2005/8/layout/vList2"/>
    <dgm:cxn modelId="{57CE6B1F-3402-4546-8B41-03B20B7E147E}" type="presOf" srcId="{4CEF70A3-F165-4F0F-B2AB-6FF232552047}" destId="{09D8849D-8683-4F8A-A418-27A8DB1AF71E}" srcOrd="0" destOrd="0" presId="urn:microsoft.com/office/officeart/2005/8/layout/vList2"/>
    <dgm:cxn modelId="{446FD733-B937-4288-B75E-E4B74F5D1A47}" srcId="{A2653CDC-4353-4795-B337-30911F94F675}" destId="{4CEF70A3-F165-4F0F-B2AB-6FF232552047}" srcOrd="4" destOrd="0" parTransId="{8C34EAB1-F82B-4958-BCFC-949D1A6A51D7}" sibTransId="{6D4FCAF9-48A4-4ACF-848E-BAB1F7B6F60D}"/>
    <dgm:cxn modelId="{C997D240-3F0F-4AD4-9D3E-F76BBBC21255}" type="presOf" srcId="{F5102F60-0D5B-4FB9-B84C-E15644309039}" destId="{84334D7F-FE30-4DAB-A574-D356FF34B590}" srcOrd="0" destOrd="0" presId="urn:microsoft.com/office/officeart/2005/8/layout/vList2"/>
    <dgm:cxn modelId="{1FCE6A5B-8357-4550-B841-1604AFF839A9}" type="presOf" srcId="{327DA910-144C-4CD5-91A0-CB985ADC6494}" destId="{B3308483-B0E6-4F5D-A170-FB0CE470436C}" srcOrd="0" destOrd="0" presId="urn:microsoft.com/office/officeart/2005/8/layout/vList2"/>
    <dgm:cxn modelId="{22413D60-C1BC-4CE0-ACA2-0E17A53D3012}" srcId="{A2653CDC-4353-4795-B337-30911F94F675}" destId="{8F64EE55-63D4-48A8-B017-41F1E12D3640}" srcOrd="0" destOrd="0" parTransId="{5A244C8A-4673-47B7-A00F-E83FA62198CF}" sibTransId="{FB0C4F46-8A5E-4319-83A2-450BCDCB540B}"/>
    <dgm:cxn modelId="{AA6C036D-BF76-4095-B47D-2A02C4827749}" type="presOf" srcId="{4DCD1509-FB3F-4C95-98B7-BE01E8C318E2}" destId="{977751C7-5337-4717-948C-41E2C17A525D}" srcOrd="0" destOrd="0" presId="urn:microsoft.com/office/officeart/2005/8/layout/vList2"/>
    <dgm:cxn modelId="{7CCFC154-6081-4A04-A36D-F1487A1EF318}" type="presOf" srcId="{A2653CDC-4353-4795-B337-30911F94F675}" destId="{B3AA9FD2-2CDE-4C72-B08E-ACBBDC0F1D1A}" srcOrd="0" destOrd="0" presId="urn:microsoft.com/office/officeart/2005/8/layout/vList2"/>
    <dgm:cxn modelId="{39773580-07C8-4B0E-904F-4756D36F0A31}" srcId="{A2653CDC-4353-4795-B337-30911F94F675}" destId="{F5102F60-0D5B-4FB9-B84C-E15644309039}" srcOrd="2" destOrd="0" parTransId="{95DEEB39-A854-4F67-BAE8-BFA77F03F891}" sibTransId="{D91D683F-84D5-4FB0-B668-E5460193DC54}"/>
    <dgm:cxn modelId="{F9685BAC-8D8F-4D2D-844C-5D1C63CEE060}" srcId="{A2653CDC-4353-4795-B337-30911F94F675}" destId="{327DA910-144C-4CD5-91A0-CB985ADC6494}" srcOrd="3" destOrd="0" parTransId="{3A671481-96A5-43A9-A659-9B4CE0E0A11A}" sibTransId="{3FEAB55B-87EA-40B5-A07F-34FB7FAA78DE}"/>
    <dgm:cxn modelId="{D610AFB3-C43E-4910-BB3C-77BCE667A12D}" srcId="{A2653CDC-4353-4795-B337-30911F94F675}" destId="{4DCD1509-FB3F-4C95-98B7-BE01E8C318E2}" srcOrd="1" destOrd="0" parTransId="{6AF722BF-C955-4BFD-945F-EC553DF8DCD5}" sibTransId="{CE7E6740-E140-4A27-AC2C-77DA5A2D52CE}"/>
    <dgm:cxn modelId="{714F60CD-3F24-4B43-A596-1A4AC4A20E79}" type="presParOf" srcId="{B3AA9FD2-2CDE-4C72-B08E-ACBBDC0F1D1A}" destId="{62BD67DE-1020-4CC1-818B-30A290C1E30D}" srcOrd="0" destOrd="0" presId="urn:microsoft.com/office/officeart/2005/8/layout/vList2"/>
    <dgm:cxn modelId="{63786C46-45FF-41BA-A51A-A6E0B53B9FAE}" type="presParOf" srcId="{B3AA9FD2-2CDE-4C72-B08E-ACBBDC0F1D1A}" destId="{14870C35-C825-44D4-9235-101E186D80CB}" srcOrd="1" destOrd="0" presId="urn:microsoft.com/office/officeart/2005/8/layout/vList2"/>
    <dgm:cxn modelId="{79D0DAC1-1C60-4B79-AD92-89EEE8451770}" type="presParOf" srcId="{B3AA9FD2-2CDE-4C72-B08E-ACBBDC0F1D1A}" destId="{977751C7-5337-4717-948C-41E2C17A525D}" srcOrd="2" destOrd="0" presId="urn:microsoft.com/office/officeart/2005/8/layout/vList2"/>
    <dgm:cxn modelId="{4684A105-C206-4554-8D00-209554AC28AD}" type="presParOf" srcId="{B3AA9FD2-2CDE-4C72-B08E-ACBBDC0F1D1A}" destId="{93109E89-7314-4F51-AA1A-98F2685DA3F9}" srcOrd="3" destOrd="0" presId="urn:microsoft.com/office/officeart/2005/8/layout/vList2"/>
    <dgm:cxn modelId="{C5A851A0-1B96-4B6B-B9E3-2243CCD567A8}" type="presParOf" srcId="{B3AA9FD2-2CDE-4C72-B08E-ACBBDC0F1D1A}" destId="{84334D7F-FE30-4DAB-A574-D356FF34B590}" srcOrd="4" destOrd="0" presId="urn:microsoft.com/office/officeart/2005/8/layout/vList2"/>
    <dgm:cxn modelId="{75F4F653-6BE5-4B21-BEC7-34A417707E21}" type="presParOf" srcId="{B3AA9FD2-2CDE-4C72-B08E-ACBBDC0F1D1A}" destId="{4B798E06-584A-4C7E-A6B7-59859FB2C586}" srcOrd="5" destOrd="0" presId="urn:microsoft.com/office/officeart/2005/8/layout/vList2"/>
    <dgm:cxn modelId="{DEC76951-43E7-49BC-AFDD-304F38ADBE07}" type="presParOf" srcId="{B3AA9FD2-2CDE-4C72-B08E-ACBBDC0F1D1A}" destId="{B3308483-B0E6-4F5D-A170-FB0CE470436C}" srcOrd="6" destOrd="0" presId="urn:microsoft.com/office/officeart/2005/8/layout/vList2"/>
    <dgm:cxn modelId="{8D60244C-DE39-4B3D-BA9F-F29B0C9C91A9}" type="presParOf" srcId="{B3AA9FD2-2CDE-4C72-B08E-ACBBDC0F1D1A}" destId="{CF246857-7911-468E-B5F8-E2EF5CA8EDFA}" srcOrd="7" destOrd="0" presId="urn:microsoft.com/office/officeart/2005/8/layout/vList2"/>
    <dgm:cxn modelId="{586CE504-A313-44AB-B4FA-6AC0CE3ABD05}" type="presParOf" srcId="{B3AA9FD2-2CDE-4C72-B08E-ACBBDC0F1D1A}" destId="{09D8849D-8683-4F8A-A418-27A8DB1AF71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C14C37-FF93-40AB-91BD-BB9F3E139F3D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607AA1A5-3E34-4D25-95C2-93EB144297AF}">
      <dgm:prSet/>
      <dgm:spPr/>
      <dgm:t>
        <a:bodyPr/>
        <a:lstStyle/>
        <a:p>
          <a:endParaRPr lang="en-US" dirty="0"/>
        </a:p>
        <a:p>
          <a:endParaRPr lang="en-US" dirty="0"/>
        </a:p>
        <a:p>
          <a:endParaRPr lang="en-US" dirty="0"/>
        </a:p>
        <a:p>
          <a:r>
            <a:rPr lang="en-US" dirty="0" err="1"/>
            <a:t>Roboflow</a:t>
          </a:r>
          <a:r>
            <a:rPr lang="en-US" dirty="0"/>
            <a:t> for collecting yolo images data  </a:t>
          </a:r>
          <a:endParaRPr lang="en-DE" dirty="0"/>
        </a:p>
      </dgm:t>
    </dgm:pt>
    <dgm:pt modelId="{02DA4136-C364-4F72-8209-2D3A2C91F8B8}" type="parTrans" cxnId="{0AC8F9C6-FDC3-4D91-A473-BA9BEC8590EF}">
      <dgm:prSet/>
      <dgm:spPr/>
      <dgm:t>
        <a:bodyPr/>
        <a:lstStyle/>
        <a:p>
          <a:endParaRPr lang="en-DE"/>
        </a:p>
      </dgm:t>
    </dgm:pt>
    <dgm:pt modelId="{1EB95A59-A0A0-4D26-BE61-F7CB17C473C4}" type="sibTrans" cxnId="{0AC8F9C6-FDC3-4D91-A473-BA9BEC8590EF}">
      <dgm:prSet/>
      <dgm:spPr/>
      <dgm:t>
        <a:bodyPr/>
        <a:lstStyle/>
        <a:p>
          <a:endParaRPr lang="en-DE"/>
        </a:p>
      </dgm:t>
    </dgm:pt>
    <dgm:pt modelId="{3316D334-B660-4054-AD4E-27527D1AD4F0}">
      <dgm:prSet/>
      <dgm:spPr/>
      <dgm:t>
        <a:bodyPr/>
        <a:lstStyle/>
        <a:p>
          <a:endParaRPr lang="en-US" dirty="0"/>
        </a:p>
        <a:p>
          <a:endParaRPr lang="en-US" dirty="0"/>
        </a:p>
        <a:p>
          <a:endParaRPr lang="en-US" dirty="0"/>
        </a:p>
        <a:p>
          <a:r>
            <a:rPr lang="en-US" dirty="0" err="1"/>
            <a:t>wandb</a:t>
          </a:r>
          <a:r>
            <a:rPr lang="en-US" dirty="0"/>
            <a:t> for analysis and chats</a:t>
          </a:r>
          <a:endParaRPr lang="en-DE" dirty="0"/>
        </a:p>
      </dgm:t>
    </dgm:pt>
    <dgm:pt modelId="{E2267121-2411-4C5A-9540-EC7E9EB4AE5E}" type="parTrans" cxnId="{5AC727CC-3F83-4B8B-A8E7-9E5713DE5DF6}">
      <dgm:prSet/>
      <dgm:spPr/>
      <dgm:t>
        <a:bodyPr/>
        <a:lstStyle/>
        <a:p>
          <a:endParaRPr lang="en-DE"/>
        </a:p>
      </dgm:t>
    </dgm:pt>
    <dgm:pt modelId="{B0B8ABF5-FBB3-49BD-A9F5-072E265C64DE}" type="sibTrans" cxnId="{5AC727CC-3F83-4B8B-A8E7-9E5713DE5DF6}">
      <dgm:prSet/>
      <dgm:spPr/>
      <dgm:t>
        <a:bodyPr/>
        <a:lstStyle/>
        <a:p>
          <a:endParaRPr lang="en-DE"/>
        </a:p>
      </dgm:t>
    </dgm:pt>
    <dgm:pt modelId="{721202A3-30BF-4BC0-B9A8-FDBF2F43AA9A}">
      <dgm:prSet/>
      <dgm:spPr/>
      <dgm:t>
        <a:bodyPr/>
        <a:lstStyle/>
        <a:p>
          <a:endParaRPr lang="en-US" dirty="0"/>
        </a:p>
        <a:p>
          <a:endParaRPr lang="en-US" dirty="0"/>
        </a:p>
        <a:p>
          <a:endParaRPr lang="en-US" dirty="0"/>
        </a:p>
        <a:p>
          <a:r>
            <a:rPr lang="en-US" dirty="0"/>
            <a:t>Kaggle for action videos &amp; training</a:t>
          </a:r>
          <a:endParaRPr lang="en-DE" dirty="0"/>
        </a:p>
      </dgm:t>
    </dgm:pt>
    <dgm:pt modelId="{B23823C0-E083-4E80-8CE4-3CEC25EEFEF0}" type="parTrans" cxnId="{E23E4DB3-728C-482E-AB94-CB00C69BE047}">
      <dgm:prSet/>
      <dgm:spPr/>
      <dgm:t>
        <a:bodyPr/>
        <a:lstStyle/>
        <a:p>
          <a:endParaRPr lang="en-DE"/>
        </a:p>
      </dgm:t>
    </dgm:pt>
    <dgm:pt modelId="{3CD22D73-3218-4904-8DE8-507D1961D6CC}" type="sibTrans" cxnId="{E23E4DB3-728C-482E-AB94-CB00C69BE047}">
      <dgm:prSet/>
      <dgm:spPr/>
      <dgm:t>
        <a:bodyPr/>
        <a:lstStyle/>
        <a:p>
          <a:endParaRPr lang="en-DE"/>
        </a:p>
      </dgm:t>
    </dgm:pt>
    <dgm:pt modelId="{7524E40C-B1C4-43C7-AA26-6B444E79BC9C}" type="pres">
      <dgm:prSet presAssocID="{5DC14C37-FF93-40AB-91BD-BB9F3E139F3D}" presName="Name0" presStyleCnt="0">
        <dgm:presLayoutVars>
          <dgm:dir/>
          <dgm:resizeHandles val="exact"/>
        </dgm:presLayoutVars>
      </dgm:prSet>
      <dgm:spPr/>
    </dgm:pt>
    <dgm:pt modelId="{2F88205B-993A-4E32-9E0C-2C887997B84E}" type="pres">
      <dgm:prSet presAssocID="{5DC14C37-FF93-40AB-91BD-BB9F3E139F3D}" presName="fgShape" presStyleLbl="fgShp" presStyleIdx="0" presStyleCnt="1"/>
      <dgm:spPr/>
    </dgm:pt>
    <dgm:pt modelId="{03A0051B-1685-4EC3-BA56-D2FF014CB5A8}" type="pres">
      <dgm:prSet presAssocID="{5DC14C37-FF93-40AB-91BD-BB9F3E139F3D}" presName="linComp" presStyleCnt="0"/>
      <dgm:spPr/>
    </dgm:pt>
    <dgm:pt modelId="{B56C0CAF-3352-4C08-9DD5-F4508BE36E5B}" type="pres">
      <dgm:prSet presAssocID="{607AA1A5-3E34-4D25-95C2-93EB144297AF}" presName="compNode" presStyleCnt="0"/>
      <dgm:spPr/>
    </dgm:pt>
    <dgm:pt modelId="{182EC904-2FB1-4F34-AF32-AC983D8B7A09}" type="pres">
      <dgm:prSet presAssocID="{607AA1A5-3E34-4D25-95C2-93EB144297AF}" presName="bkgdShape" presStyleLbl="node1" presStyleIdx="0" presStyleCnt="3"/>
      <dgm:spPr/>
    </dgm:pt>
    <dgm:pt modelId="{F27A2B7A-2D89-4508-AA60-2DD514BC052C}" type="pres">
      <dgm:prSet presAssocID="{607AA1A5-3E34-4D25-95C2-93EB144297AF}" presName="nodeTx" presStyleLbl="node1" presStyleIdx="0" presStyleCnt="3">
        <dgm:presLayoutVars>
          <dgm:bulletEnabled val="1"/>
        </dgm:presLayoutVars>
      </dgm:prSet>
      <dgm:spPr/>
    </dgm:pt>
    <dgm:pt modelId="{5A8BEDED-4009-46B9-9B64-F5C8FBD065C3}" type="pres">
      <dgm:prSet presAssocID="{607AA1A5-3E34-4D25-95C2-93EB144297AF}" presName="invisiNode" presStyleLbl="node1" presStyleIdx="0" presStyleCnt="3"/>
      <dgm:spPr/>
    </dgm:pt>
    <dgm:pt modelId="{1344114E-80D3-4346-BFCC-F5E09614B96C}" type="pres">
      <dgm:prSet presAssocID="{607AA1A5-3E34-4D25-95C2-93EB144297AF}" presName="imagNode" presStyleLbl="fgImgPlace1" presStyleIdx="0" presStyleCnt="3"/>
      <dgm:spPr/>
    </dgm:pt>
    <dgm:pt modelId="{BBEA7E2C-B7F5-4F51-B91F-966F671B2566}" type="pres">
      <dgm:prSet presAssocID="{1EB95A59-A0A0-4D26-BE61-F7CB17C473C4}" presName="sibTrans" presStyleLbl="sibTrans2D1" presStyleIdx="0" presStyleCnt="0"/>
      <dgm:spPr/>
    </dgm:pt>
    <dgm:pt modelId="{34EC7EE7-6039-43F3-8691-FCBA2963AD72}" type="pres">
      <dgm:prSet presAssocID="{3316D334-B660-4054-AD4E-27527D1AD4F0}" presName="compNode" presStyleCnt="0"/>
      <dgm:spPr/>
    </dgm:pt>
    <dgm:pt modelId="{1FAB5AB7-BAF9-45BE-BD0E-0264E2E3AC2E}" type="pres">
      <dgm:prSet presAssocID="{3316D334-B660-4054-AD4E-27527D1AD4F0}" presName="bkgdShape" presStyleLbl="node1" presStyleIdx="1" presStyleCnt="3"/>
      <dgm:spPr/>
    </dgm:pt>
    <dgm:pt modelId="{F676E98D-24E9-48EF-9B4E-1C87E236BD7F}" type="pres">
      <dgm:prSet presAssocID="{3316D334-B660-4054-AD4E-27527D1AD4F0}" presName="nodeTx" presStyleLbl="node1" presStyleIdx="1" presStyleCnt="3">
        <dgm:presLayoutVars>
          <dgm:bulletEnabled val="1"/>
        </dgm:presLayoutVars>
      </dgm:prSet>
      <dgm:spPr/>
    </dgm:pt>
    <dgm:pt modelId="{06E5DE2E-F647-454B-974A-255D4FA23342}" type="pres">
      <dgm:prSet presAssocID="{3316D334-B660-4054-AD4E-27527D1AD4F0}" presName="invisiNode" presStyleLbl="node1" presStyleIdx="1" presStyleCnt="3"/>
      <dgm:spPr/>
    </dgm:pt>
    <dgm:pt modelId="{7AA442E3-7650-476F-8676-E6E00CD9E666}" type="pres">
      <dgm:prSet presAssocID="{3316D334-B660-4054-AD4E-27527D1AD4F0}" presName="imagNode" presStyleLbl="fgImgPlace1" presStyleIdx="1" presStyleCnt="3"/>
      <dgm:spPr/>
    </dgm:pt>
    <dgm:pt modelId="{5B01F183-5C5B-48D8-9699-30688A205D51}" type="pres">
      <dgm:prSet presAssocID="{B0B8ABF5-FBB3-49BD-A9F5-072E265C64DE}" presName="sibTrans" presStyleLbl="sibTrans2D1" presStyleIdx="0" presStyleCnt="0"/>
      <dgm:spPr/>
    </dgm:pt>
    <dgm:pt modelId="{7A0A1995-585F-412F-BB97-14A58233E7E8}" type="pres">
      <dgm:prSet presAssocID="{721202A3-30BF-4BC0-B9A8-FDBF2F43AA9A}" presName="compNode" presStyleCnt="0"/>
      <dgm:spPr/>
    </dgm:pt>
    <dgm:pt modelId="{742970E8-1716-4BDB-B094-F28A9058C98E}" type="pres">
      <dgm:prSet presAssocID="{721202A3-30BF-4BC0-B9A8-FDBF2F43AA9A}" presName="bkgdShape" presStyleLbl="node1" presStyleIdx="2" presStyleCnt="3"/>
      <dgm:spPr/>
    </dgm:pt>
    <dgm:pt modelId="{916B7F98-5B21-4056-9CEA-E05E8CDB1931}" type="pres">
      <dgm:prSet presAssocID="{721202A3-30BF-4BC0-B9A8-FDBF2F43AA9A}" presName="nodeTx" presStyleLbl="node1" presStyleIdx="2" presStyleCnt="3">
        <dgm:presLayoutVars>
          <dgm:bulletEnabled val="1"/>
        </dgm:presLayoutVars>
      </dgm:prSet>
      <dgm:spPr/>
    </dgm:pt>
    <dgm:pt modelId="{3CA5B9F4-8B13-49F1-8E39-95DE468DE6F3}" type="pres">
      <dgm:prSet presAssocID="{721202A3-30BF-4BC0-B9A8-FDBF2F43AA9A}" presName="invisiNode" presStyleLbl="node1" presStyleIdx="2" presStyleCnt="3"/>
      <dgm:spPr/>
    </dgm:pt>
    <dgm:pt modelId="{4DC4BCDE-687B-491C-AC2E-AAC5E4D2375F}" type="pres">
      <dgm:prSet presAssocID="{721202A3-30BF-4BC0-B9A8-FDBF2F43AA9A}" presName="imagNode" presStyleLbl="fgImgPlace1" presStyleIdx="2" presStyleCnt="3"/>
      <dgm:spPr/>
    </dgm:pt>
  </dgm:ptLst>
  <dgm:cxnLst>
    <dgm:cxn modelId="{5F5D381A-292A-44E7-AE07-D397C51A178A}" type="presOf" srcId="{1EB95A59-A0A0-4D26-BE61-F7CB17C473C4}" destId="{BBEA7E2C-B7F5-4F51-B91F-966F671B2566}" srcOrd="0" destOrd="0" presId="urn:microsoft.com/office/officeart/2005/8/layout/hList7"/>
    <dgm:cxn modelId="{995CC83F-419C-488D-8263-5A3CE8589FAF}" type="presOf" srcId="{607AA1A5-3E34-4D25-95C2-93EB144297AF}" destId="{F27A2B7A-2D89-4508-AA60-2DD514BC052C}" srcOrd="1" destOrd="0" presId="urn:microsoft.com/office/officeart/2005/8/layout/hList7"/>
    <dgm:cxn modelId="{FF824D52-9E8B-4855-9F70-469C604F266F}" type="presOf" srcId="{3316D334-B660-4054-AD4E-27527D1AD4F0}" destId="{1FAB5AB7-BAF9-45BE-BD0E-0264E2E3AC2E}" srcOrd="0" destOrd="0" presId="urn:microsoft.com/office/officeart/2005/8/layout/hList7"/>
    <dgm:cxn modelId="{9F756591-D4D2-46CB-BA73-76BA8D0BFBE6}" type="presOf" srcId="{721202A3-30BF-4BC0-B9A8-FDBF2F43AA9A}" destId="{742970E8-1716-4BDB-B094-F28A9058C98E}" srcOrd="0" destOrd="0" presId="urn:microsoft.com/office/officeart/2005/8/layout/hList7"/>
    <dgm:cxn modelId="{EC18F8A5-1655-44AE-991A-08B1C552C927}" type="presOf" srcId="{3316D334-B660-4054-AD4E-27527D1AD4F0}" destId="{F676E98D-24E9-48EF-9B4E-1C87E236BD7F}" srcOrd="1" destOrd="0" presId="urn:microsoft.com/office/officeart/2005/8/layout/hList7"/>
    <dgm:cxn modelId="{F65350AC-86E8-4E50-9595-38003A9199E5}" type="presOf" srcId="{5DC14C37-FF93-40AB-91BD-BB9F3E139F3D}" destId="{7524E40C-B1C4-43C7-AA26-6B444E79BC9C}" srcOrd="0" destOrd="0" presId="urn:microsoft.com/office/officeart/2005/8/layout/hList7"/>
    <dgm:cxn modelId="{E23E4DB3-728C-482E-AB94-CB00C69BE047}" srcId="{5DC14C37-FF93-40AB-91BD-BB9F3E139F3D}" destId="{721202A3-30BF-4BC0-B9A8-FDBF2F43AA9A}" srcOrd="2" destOrd="0" parTransId="{B23823C0-E083-4E80-8CE4-3CEC25EEFEF0}" sibTransId="{3CD22D73-3218-4904-8DE8-507D1961D6CC}"/>
    <dgm:cxn modelId="{0AC8F9C6-FDC3-4D91-A473-BA9BEC8590EF}" srcId="{5DC14C37-FF93-40AB-91BD-BB9F3E139F3D}" destId="{607AA1A5-3E34-4D25-95C2-93EB144297AF}" srcOrd="0" destOrd="0" parTransId="{02DA4136-C364-4F72-8209-2D3A2C91F8B8}" sibTransId="{1EB95A59-A0A0-4D26-BE61-F7CB17C473C4}"/>
    <dgm:cxn modelId="{5AC727CC-3F83-4B8B-A8E7-9E5713DE5DF6}" srcId="{5DC14C37-FF93-40AB-91BD-BB9F3E139F3D}" destId="{3316D334-B660-4054-AD4E-27527D1AD4F0}" srcOrd="1" destOrd="0" parTransId="{E2267121-2411-4C5A-9540-EC7E9EB4AE5E}" sibTransId="{B0B8ABF5-FBB3-49BD-A9F5-072E265C64DE}"/>
    <dgm:cxn modelId="{BCA951DA-0B44-4C9A-81A1-414C2D6BF4DB}" type="presOf" srcId="{607AA1A5-3E34-4D25-95C2-93EB144297AF}" destId="{182EC904-2FB1-4F34-AF32-AC983D8B7A09}" srcOrd="0" destOrd="0" presId="urn:microsoft.com/office/officeart/2005/8/layout/hList7"/>
    <dgm:cxn modelId="{1246FEE4-301C-465C-A6AD-39F39957ADFE}" type="presOf" srcId="{B0B8ABF5-FBB3-49BD-A9F5-072E265C64DE}" destId="{5B01F183-5C5B-48D8-9699-30688A205D51}" srcOrd="0" destOrd="0" presId="urn:microsoft.com/office/officeart/2005/8/layout/hList7"/>
    <dgm:cxn modelId="{8F9789E6-D93D-4E6D-B30F-61D75A535D43}" type="presOf" srcId="{721202A3-30BF-4BC0-B9A8-FDBF2F43AA9A}" destId="{916B7F98-5B21-4056-9CEA-E05E8CDB1931}" srcOrd="1" destOrd="0" presId="urn:microsoft.com/office/officeart/2005/8/layout/hList7"/>
    <dgm:cxn modelId="{3E7AE527-D4A4-45D8-A4C7-60986A50BC82}" type="presParOf" srcId="{7524E40C-B1C4-43C7-AA26-6B444E79BC9C}" destId="{2F88205B-993A-4E32-9E0C-2C887997B84E}" srcOrd="0" destOrd="0" presId="urn:microsoft.com/office/officeart/2005/8/layout/hList7"/>
    <dgm:cxn modelId="{E363BA50-8071-4A74-AD6F-B9A1B9EE5A55}" type="presParOf" srcId="{7524E40C-B1C4-43C7-AA26-6B444E79BC9C}" destId="{03A0051B-1685-4EC3-BA56-D2FF014CB5A8}" srcOrd="1" destOrd="0" presId="urn:microsoft.com/office/officeart/2005/8/layout/hList7"/>
    <dgm:cxn modelId="{352BE8CA-B564-4F59-9203-6858EBC9BF1D}" type="presParOf" srcId="{03A0051B-1685-4EC3-BA56-D2FF014CB5A8}" destId="{B56C0CAF-3352-4C08-9DD5-F4508BE36E5B}" srcOrd="0" destOrd="0" presId="urn:microsoft.com/office/officeart/2005/8/layout/hList7"/>
    <dgm:cxn modelId="{7DEBCA41-92C9-457D-A6BE-E9F81AF298FD}" type="presParOf" srcId="{B56C0CAF-3352-4C08-9DD5-F4508BE36E5B}" destId="{182EC904-2FB1-4F34-AF32-AC983D8B7A09}" srcOrd="0" destOrd="0" presId="urn:microsoft.com/office/officeart/2005/8/layout/hList7"/>
    <dgm:cxn modelId="{48533F3E-87EB-421A-965C-6B02AF96BF1C}" type="presParOf" srcId="{B56C0CAF-3352-4C08-9DD5-F4508BE36E5B}" destId="{F27A2B7A-2D89-4508-AA60-2DD514BC052C}" srcOrd="1" destOrd="0" presId="urn:microsoft.com/office/officeart/2005/8/layout/hList7"/>
    <dgm:cxn modelId="{40FB1F20-2AC8-42FF-A1AD-E0AEC7A73FB0}" type="presParOf" srcId="{B56C0CAF-3352-4C08-9DD5-F4508BE36E5B}" destId="{5A8BEDED-4009-46B9-9B64-F5C8FBD065C3}" srcOrd="2" destOrd="0" presId="urn:microsoft.com/office/officeart/2005/8/layout/hList7"/>
    <dgm:cxn modelId="{EFF2BC76-0C05-4B98-B799-21424C69BAD4}" type="presParOf" srcId="{B56C0CAF-3352-4C08-9DD5-F4508BE36E5B}" destId="{1344114E-80D3-4346-BFCC-F5E09614B96C}" srcOrd="3" destOrd="0" presId="urn:microsoft.com/office/officeart/2005/8/layout/hList7"/>
    <dgm:cxn modelId="{73C45FDB-73B3-4EA7-9452-FAF5A162F162}" type="presParOf" srcId="{03A0051B-1685-4EC3-BA56-D2FF014CB5A8}" destId="{BBEA7E2C-B7F5-4F51-B91F-966F671B2566}" srcOrd="1" destOrd="0" presId="urn:microsoft.com/office/officeart/2005/8/layout/hList7"/>
    <dgm:cxn modelId="{CC50CB76-582E-4260-9B82-979A0B13AE27}" type="presParOf" srcId="{03A0051B-1685-4EC3-BA56-D2FF014CB5A8}" destId="{34EC7EE7-6039-43F3-8691-FCBA2963AD72}" srcOrd="2" destOrd="0" presId="urn:microsoft.com/office/officeart/2005/8/layout/hList7"/>
    <dgm:cxn modelId="{813D3AA6-DC11-43BF-9947-16A74ACBE603}" type="presParOf" srcId="{34EC7EE7-6039-43F3-8691-FCBA2963AD72}" destId="{1FAB5AB7-BAF9-45BE-BD0E-0264E2E3AC2E}" srcOrd="0" destOrd="0" presId="urn:microsoft.com/office/officeart/2005/8/layout/hList7"/>
    <dgm:cxn modelId="{91051FB9-87E8-431D-A923-6B5FB99BFD36}" type="presParOf" srcId="{34EC7EE7-6039-43F3-8691-FCBA2963AD72}" destId="{F676E98D-24E9-48EF-9B4E-1C87E236BD7F}" srcOrd="1" destOrd="0" presId="urn:microsoft.com/office/officeart/2005/8/layout/hList7"/>
    <dgm:cxn modelId="{74E5BA8C-A4F4-46C5-BE1D-D594E6350EC7}" type="presParOf" srcId="{34EC7EE7-6039-43F3-8691-FCBA2963AD72}" destId="{06E5DE2E-F647-454B-974A-255D4FA23342}" srcOrd="2" destOrd="0" presId="urn:microsoft.com/office/officeart/2005/8/layout/hList7"/>
    <dgm:cxn modelId="{F132DB13-BEB2-495E-BB1D-D2F765E8653E}" type="presParOf" srcId="{34EC7EE7-6039-43F3-8691-FCBA2963AD72}" destId="{7AA442E3-7650-476F-8676-E6E00CD9E666}" srcOrd="3" destOrd="0" presId="urn:microsoft.com/office/officeart/2005/8/layout/hList7"/>
    <dgm:cxn modelId="{F73820C7-AAC6-43B3-97D7-4AC93E2F86D8}" type="presParOf" srcId="{03A0051B-1685-4EC3-BA56-D2FF014CB5A8}" destId="{5B01F183-5C5B-48D8-9699-30688A205D51}" srcOrd="3" destOrd="0" presId="urn:microsoft.com/office/officeart/2005/8/layout/hList7"/>
    <dgm:cxn modelId="{98AC843A-E07D-4A48-94C4-6655793A8892}" type="presParOf" srcId="{03A0051B-1685-4EC3-BA56-D2FF014CB5A8}" destId="{7A0A1995-585F-412F-BB97-14A58233E7E8}" srcOrd="4" destOrd="0" presId="urn:microsoft.com/office/officeart/2005/8/layout/hList7"/>
    <dgm:cxn modelId="{AF5D516F-9FEC-4226-B08F-44B0BA1C4429}" type="presParOf" srcId="{7A0A1995-585F-412F-BB97-14A58233E7E8}" destId="{742970E8-1716-4BDB-B094-F28A9058C98E}" srcOrd="0" destOrd="0" presId="urn:microsoft.com/office/officeart/2005/8/layout/hList7"/>
    <dgm:cxn modelId="{B9937DB4-8C93-4140-94EA-3E06BCD9C997}" type="presParOf" srcId="{7A0A1995-585F-412F-BB97-14A58233E7E8}" destId="{916B7F98-5B21-4056-9CEA-E05E8CDB1931}" srcOrd="1" destOrd="0" presId="urn:microsoft.com/office/officeart/2005/8/layout/hList7"/>
    <dgm:cxn modelId="{339566EC-D226-4705-BEC6-91D6929192EB}" type="presParOf" srcId="{7A0A1995-585F-412F-BB97-14A58233E7E8}" destId="{3CA5B9F4-8B13-49F1-8E39-95DE468DE6F3}" srcOrd="2" destOrd="0" presId="urn:microsoft.com/office/officeart/2005/8/layout/hList7"/>
    <dgm:cxn modelId="{2EF3FE5D-A689-43F3-9067-38269FC2A2D9}" type="presParOf" srcId="{7A0A1995-585F-412F-BB97-14A58233E7E8}" destId="{4DC4BCDE-687B-491C-AC2E-AAC5E4D2375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FFBB8-F2F9-4A32-A9F9-C2F4168C401F}">
      <dsp:nvSpPr>
        <dsp:cNvPr id="0" name=""/>
        <dsp:cNvSpPr/>
      </dsp:nvSpPr>
      <dsp:spPr>
        <a:xfrm rot="10800000">
          <a:off x="2092753" y="0"/>
          <a:ext cx="6992874" cy="13255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536" tIns="232410" rIns="433832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b="1" i="1" u="sng" kern="1200"/>
            <a:t>Technical details.</a:t>
          </a:r>
          <a:endParaRPr lang="en-DE" sz="6100" kern="1200"/>
        </a:p>
      </dsp:txBody>
      <dsp:txXfrm rot="10800000">
        <a:off x="2424144" y="0"/>
        <a:ext cx="6661483" cy="1325563"/>
      </dsp:txXfrm>
    </dsp:sp>
    <dsp:sp modelId="{36C3A269-A782-4776-A295-9FCB02B95836}">
      <dsp:nvSpPr>
        <dsp:cNvPr id="0" name=""/>
        <dsp:cNvSpPr/>
      </dsp:nvSpPr>
      <dsp:spPr>
        <a:xfrm>
          <a:off x="1429972" y="0"/>
          <a:ext cx="1325563" cy="13255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FEDC0-B8CF-4FBB-835F-8D31C959183A}">
      <dsp:nvSpPr>
        <dsp:cNvPr id="0" name=""/>
        <dsp:cNvSpPr/>
      </dsp:nvSpPr>
      <dsp:spPr>
        <a:xfrm rot="16200000">
          <a:off x="-1297070" y="1300687"/>
          <a:ext cx="4030400" cy="142902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System Architecture</a:t>
          </a:r>
          <a:endParaRPr lang="en-DE" sz="1800" kern="1200" dirty="0"/>
        </a:p>
      </dsp:txBody>
      <dsp:txXfrm rot="5400000">
        <a:off x="3618" y="806079"/>
        <a:ext cx="1429024" cy="2418240"/>
      </dsp:txXfrm>
    </dsp:sp>
    <dsp:sp modelId="{526A3D76-7225-47DB-AF8A-F0F8ED29C7E1}">
      <dsp:nvSpPr>
        <dsp:cNvPr id="0" name=""/>
        <dsp:cNvSpPr/>
      </dsp:nvSpPr>
      <dsp:spPr>
        <a:xfrm rot="16200000">
          <a:off x="239130" y="1300687"/>
          <a:ext cx="4030400" cy="142902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Techs Used</a:t>
          </a:r>
        </a:p>
      </dsp:txBody>
      <dsp:txXfrm rot="5400000">
        <a:off x="1539818" y="806079"/>
        <a:ext cx="1429024" cy="2418240"/>
      </dsp:txXfrm>
    </dsp:sp>
    <dsp:sp modelId="{C12A69FF-5682-4677-870D-EB3EB179C7EF}">
      <dsp:nvSpPr>
        <dsp:cNvPr id="0" name=""/>
        <dsp:cNvSpPr/>
      </dsp:nvSpPr>
      <dsp:spPr>
        <a:xfrm rot="16200000">
          <a:off x="1775331" y="1300687"/>
          <a:ext cx="4030400" cy="142902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Testing &amp; Quality </a:t>
          </a:r>
          <a:endParaRPr lang="en-DE" sz="1800" kern="1200" dirty="0"/>
        </a:p>
      </dsp:txBody>
      <dsp:txXfrm rot="5400000">
        <a:off x="3076019" y="806079"/>
        <a:ext cx="1429024" cy="2418240"/>
      </dsp:txXfrm>
    </dsp:sp>
    <dsp:sp modelId="{3AABCF02-82D3-46AE-96B8-2FFC6A14C890}">
      <dsp:nvSpPr>
        <dsp:cNvPr id="0" name=""/>
        <dsp:cNvSpPr/>
      </dsp:nvSpPr>
      <dsp:spPr>
        <a:xfrm rot="16200000">
          <a:off x="3311531" y="1300687"/>
          <a:ext cx="4030400" cy="142902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KPIs</a:t>
          </a:r>
          <a:endParaRPr lang="en-DE" sz="1800" kern="1200" dirty="0"/>
        </a:p>
      </dsp:txBody>
      <dsp:txXfrm rot="5400000">
        <a:off x="4612219" y="806079"/>
        <a:ext cx="1429024" cy="2418240"/>
      </dsp:txXfrm>
    </dsp:sp>
    <dsp:sp modelId="{1EEEBD17-D25D-4F22-BF16-0BF016A7B9D6}">
      <dsp:nvSpPr>
        <dsp:cNvPr id="0" name=""/>
        <dsp:cNvSpPr/>
      </dsp:nvSpPr>
      <dsp:spPr>
        <a:xfrm rot="16200000">
          <a:off x="4847732" y="1300687"/>
          <a:ext cx="4030400" cy="142902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Flow Diagrams </a:t>
          </a:r>
          <a:endParaRPr lang="en-DE" sz="1800" kern="1200" dirty="0"/>
        </a:p>
      </dsp:txBody>
      <dsp:txXfrm rot="5400000">
        <a:off x="6148420" y="806079"/>
        <a:ext cx="1429024" cy="2418240"/>
      </dsp:txXfrm>
    </dsp:sp>
    <dsp:sp modelId="{AF4EB01B-41C7-4DF5-BFA3-5F925FC95384}">
      <dsp:nvSpPr>
        <dsp:cNvPr id="0" name=""/>
        <dsp:cNvSpPr/>
      </dsp:nvSpPr>
      <dsp:spPr>
        <a:xfrm rot="16200000">
          <a:off x="6383933" y="1300687"/>
          <a:ext cx="4030400" cy="142902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Unbounded" pitchFamily="34" charset="0"/>
              <a:ea typeface="Unbounded" pitchFamily="34" charset="-122"/>
              <a:cs typeface="Unbounded" pitchFamily="34" charset="-120"/>
            </a:rPr>
            <a:t>Project Timeline</a:t>
          </a:r>
          <a:endParaRPr lang="en-DE" sz="1800" kern="1200" dirty="0"/>
        </a:p>
      </dsp:txBody>
      <dsp:txXfrm rot="5400000">
        <a:off x="7684621" y="806079"/>
        <a:ext cx="1429024" cy="2418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D67DE-1020-4CC1-818B-30A290C1E30D}">
      <dsp:nvSpPr>
        <dsp:cNvPr id="0" name=""/>
        <dsp:cNvSpPr/>
      </dsp:nvSpPr>
      <dsp:spPr>
        <a:xfrm>
          <a:off x="0" y="51557"/>
          <a:ext cx="1066597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YOLOv8 - Objects Detection.</a:t>
          </a:r>
          <a:endParaRPr lang="en-DE" sz="2000" kern="1200" dirty="0"/>
        </a:p>
      </dsp:txBody>
      <dsp:txXfrm>
        <a:off x="23417" y="74974"/>
        <a:ext cx="10619139" cy="432866"/>
      </dsp:txXfrm>
    </dsp:sp>
    <dsp:sp modelId="{977751C7-5337-4717-948C-41E2C17A525D}">
      <dsp:nvSpPr>
        <dsp:cNvPr id="0" name=""/>
        <dsp:cNvSpPr/>
      </dsp:nvSpPr>
      <dsp:spPr>
        <a:xfrm>
          <a:off x="0" y="588857"/>
          <a:ext cx="1066597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TensorFlow-</a:t>
          </a:r>
          <a:r>
            <a:rPr lang="en-US" sz="2000" kern="1200" dirty="0" err="1"/>
            <a:t>keras</a:t>
          </a:r>
          <a:r>
            <a:rPr lang="en-US" sz="2000" kern="1200" dirty="0"/>
            <a:t> - 3D CNN for Action Recognition.</a:t>
          </a:r>
          <a:endParaRPr lang="en-DE" sz="2000" kern="1200" dirty="0"/>
        </a:p>
      </dsp:txBody>
      <dsp:txXfrm>
        <a:off x="23417" y="612274"/>
        <a:ext cx="10619139" cy="432866"/>
      </dsp:txXfrm>
    </dsp:sp>
    <dsp:sp modelId="{84334D7F-FE30-4DAB-A574-D356FF34B590}">
      <dsp:nvSpPr>
        <dsp:cNvPr id="0" name=""/>
        <dsp:cNvSpPr/>
      </dsp:nvSpPr>
      <dsp:spPr>
        <a:xfrm>
          <a:off x="0" y="1126157"/>
          <a:ext cx="1066597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</a:t>
          </a:r>
          <a:r>
            <a:rPr lang="en-US" sz="2000" kern="1200" dirty="0" err="1"/>
            <a:t>Gradio</a:t>
          </a:r>
          <a:r>
            <a:rPr lang="en-US" sz="2000" kern="1200" dirty="0"/>
            <a:t> - Web UI.</a:t>
          </a:r>
          <a:endParaRPr lang="en-DE" sz="2000" kern="1200" dirty="0"/>
        </a:p>
      </dsp:txBody>
      <dsp:txXfrm>
        <a:off x="23417" y="1149574"/>
        <a:ext cx="10619139" cy="432866"/>
      </dsp:txXfrm>
    </dsp:sp>
    <dsp:sp modelId="{B3308483-B0E6-4F5D-A170-FB0CE470436C}">
      <dsp:nvSpPr>
        <dsp:cNvPr id="0" name=""/>
        <dsp:cNvSpPr/>
      </dsp:nvSpPr>
      <dsp:spPr>
        <a:xfrm>
          <a:off x="0" y="1663457"/>
          <a:ext cx="1066597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• OpenCV, </a:t>
          </a:r>
          <a:r>
            <a:rPr lang="en-US" sz="2000" kern="1200" dirty="0" err="1"/>
            <a:t>MoviePy</a:t>
          </a:r>
          <a:r>
            <a:rPr lang="en-US" sz="2000" kern="1200" dirty="0"/>
            <a:t> - Video Processing.</a:t>
          </a:r>
          <a:endParaRPr lang="en-DE" sz="2000" kern="1200" dirty="0"/>
        </a:p>
      </dsp:txBody>
      <dsp:txXfrm>
        <a:off x="23417" y="1686874"/>
        <a:ext cx="10619139" cy="432866"/>
      </dsp:txXfrm>
    </dsp:sp>
    <dsp:sp modelId="{09D8849D-8683-4F8A-A418-27A8DB1AF71E}">
      <dsp:nvSpPr>
        <dsp:cNvPr id="0" name=""/>
        <dsp:cNvSpPr/>
      </dsp:nvSpPr>
      <dsp:spPr>
        <a:xfrm>
          <a:off x="0" y="2200757"/>
          <a:ext cx="10665973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Robflow for collecting data  &amp; </a:t>
          </a:r>
          <a:r>
            <a:rPr lang="en-US" sz="2000" kern="1200" dirty="0" err="1"/>
            <a:t>wandb</a:t>
          </a:r>
          <a:r>
            <a:rPr lang="en-US" sz="2000" kern="1200" dirty="0"/>
            <a:t> for analysis &amp; Kaggle for training.</a:t>
          </a:r>
          <a:endParaRPr lang="en-DE" sz="2000" kern="1200" dirty="0"/>
        </a:p>
      </dsp:txBody>
      <dsp:txXfrm>
        <a:off x="23417" y="2224174"/>
        <a:ext cx="10619139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EC904-2FB1-4F34-AF32-AC983D8B7A09}">
      <dsp:nvSpPr>
        <dsp:cNvPr id="0" name=""/>
        <dsp:cNvSpPr/>
      </dsp:nvSpPr>
      <dsp:spPr>
        <a:xfrm>
          <a:off x="2207" y="0"/>
          <a:ext cx="3435027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Roboflow</a:t>
          </a:r>
          <a:r>
            <a:rPr lang="en-US" sz="1700" kern="1200" dirty="0"/>
            <a:t> for collecting yolo images data  </a:t>
          </a:r>
          <a:endParaRPr lang="en-DE" sz="1700" kern="1200" dirty="0"/>
        </a:p>
      </dsp:txBody>
      <dsp:txXfrm>
        <a:off x="2207" y="1740535"/>
        <a:ext cx="3435027" cy="1740535"/>
      </dsp:txXfrm>
    </dsp:sp>
    <dsp:sp modelId="{1344114E-80D3-4346-BFCC-F5E09614B96C}">
      <dsp:nvSpPr>
        <dsp:cNvPr id="0" name=""/>
        <dsp:cNvSpPr/>
      </dsp:nvSpPr>
      <dsp:spPr>
        <a:xfrm>
          <a:off x="995223" y="261080"/>
          <a:ext cx="1448995" cy="14489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B5AB7-BAF9-45BE-BD0E-0264E2E3AC2E}">
      <dsp:nvSpPr>
        <dsp:cNvPr id="0" name=""/>
        <dsp:cNvSpPr/>
      </dsp:nvSpPr>
      <dsp:spPr>
        <a:xfrm>
          <a:off x="3540286" y="0"/>
          <a:ext cx="3435027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wandb</a:t>
          </a:r>
          <a:r>
            <a:rPr lang="en-US" sz="1700" kern="1200" dirty="0"/>
            <a:t> for analysis and chats</a:t>
          </a:r>
          <a:endParaRPr lang="en-DE" sz="1700" kern="1200" dirty="0"/>
        </a:p>
      </dsp:txBody>
      <dsp:txXfrm>
        <a:off x="3540286" y="1740535"/>
        <a:ext cx="3435027" cy="1740535"/>
      </dsp:txXfrm>
    </dsp:sp>
    <dsp:sp modelId="{7AA442E3-7650-476F-8676-E6E00CD9E666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970E8-1716-4BDB-B094-F28A9058C98E}">
      <dsp:nvSpPr>
        <dsp:cNvPr id="0" name=""/>
        <dsp:cNvSpPr/>
      </dsp:nvSpPr>
      <dsp:spPr>
        <a:xfrm>
          <a:off x="7078364" y="0"/>
          <a:ext cx="3435027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Kaggle for action videos &amp; training</a:t>
          </a:r>
          <a:endParaRPr lang="en-DE" sz="1700" kern="1200" dirty="0"/>
        </a:p>
      </dsp:txBody>
      <dsp:txXfrm>
        <a:off x="7078364" y="1740535"/>
        <a:ext cx="3435027" cy="1740535"/>
      </dsp:txXfrm>
    </dsp:sp>
    <dsp:sp modelId="{4DC4BCDE-687B-491C-AC2E-AAC5E4D2375F}">
      <dsp:nvSpPr>
        <dsp:cNvPr id="0" name=""/>
        <dsp:cNvSpPr/>
      </dsp:nvSpPr>
      <dsp:spPr>
        <a:xfrm>
          <a:off x="8071380" y="261080"/>
          <a:ext cx="1448995" cy="144899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8205B-993A-4E32-9E0C-2C887997B84E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F2B8E94-A4BB-474A-BAFF-58A8A0A15F24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205E889-4152-4DE5-8FE7-C93D46D06FE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34895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CA27-5531-4201-95E0-A5D3D2173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E97B2-1F48-4B4E-BAE7-289F70C55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D2321-CF8A-4470-981C-99D0516D2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89D67-B82D-4369-9ED9-95968470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5D6F-91C7-4E69-B949-842B9B83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970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9899-F595-4324-8CA4-E4875B05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24F0B-B66F-48B5-BAD8-9700F1866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2F3BC-B933-43D6-90B9-F432AB88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4B78-F479-4E7D-8F7C-75FE1B80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5E1F9-AC5E-45D5-BD0B-0B63C98A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4377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70D630-BB20-47BF-9863-D949F3DC1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83E0E-2480-4C9C-9BCC-55EBD8206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E1FD1-F902-4694-8152-967B92A8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53C0C-E5A3-488A-9F01-F4828F9C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923C-3539-40F2-A35D-85D7CD30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7684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6C58-3A0F-41BD-97EA-B97B9F733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8491D-8832-4783-9354-3C0A06F17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3BEF6-49DC-410E-A852-02961808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713F1-E27C-48E8-9BA7-03D699F5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73FAF-0D16-4387-ACC6-50126AEA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39672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0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5128-27E5-42A9-A595-331AA0C9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02CC9-E17F-4169-90BD-646C4B1F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9780C-7415-425F-823C-100AC0D6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395B6-398C-40CA-9E1A-C1C4698A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D62CC-6E04-4C9A-BD3F-A860367A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11335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E7E9-576B-4794-9613-6BAF2EFB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0CF41-E447-4F4B-81D3-4A29CB7A4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BF971-9179-41B9-B247-D6E0A6C6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0A31-57C5-41CD-B574-9AD2C4AA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76B3C-B1CD-4414-8B14-89DEC8B6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7863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71FB-89BD-4A57-9D67-1DF4AF9D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94385-10AA-4FE5-8AD6-FE0AF1AB0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F6687-CED2-4D8A-9EE4-3E31718B1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23A7F-43E0-4839-86FC-90A8E4A3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32392-0965-4A5E-BFD0-439870F3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51588-8AA4-46B8-8AA6-0F167AD7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4036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6E4B-FFBA-42DA-83AA-097B2AFE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C2947-4E82-4A7E-9F18-51C07F618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51FAB-D089-4BD6-B3A4-F609F1F63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0C0CF-6E02-4722-BF69-FB08341A8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33638-A44B-4768-97E7-C7377A234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D287C7-58A4-460E-B382-2B1FCE75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FFED2-BFAE-4A78-8B35-6B70DD3B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92587-1065-489A-AEFC-3001A550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1383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8996-ABD1-496D-A67B-24030090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776DB-B0DE-4868-874E-1F55A0AE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D870-9A33-48F1-901B-3240B6F1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77C9D-BBAB-41F3-95C2-595F1A44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5125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8852A7-6382-45FB-B464-7A754AC0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E4AC3-BC2D-41A1-8825-36C929BC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C7AE1-D347-42DC-A3EF-C8EB5CF5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0516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8EEC-47B7-4F7F-94AA-812A0A83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E3C16-14D8-49FB-BC7C-6104D74D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B8DCC-E72E-4AF1-9021-4E8B0EDE0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F6D74-5490-4A81-BF4A-22351F4B7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F5552-6011-47CD-9180-175FB3EFF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99520-30E6-4AA6-BE89-CB805AC6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7256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44D2-26A7-4235-9C88-F0D73FE0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E3A0D-44F3-4FED-8DA4-3462CA196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9614F-2F8E-4126-ADD6-092461130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7F790-FD79-4D0C-B9DA-D2006EBA8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397FF-12A4-46B5-97EE-A62A0F12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3803B-4622-4AB8-9B04-DE094253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7416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100000">
              <a:schemeClr val="accent4">
                <a:lumMod val="20000"/>
                <a:lumOff val="8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71B378-67B4-4486-B45B-9E16F4C4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1A188-42A6-4639-AE84-1F28262C1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CE5B5-C2D1-4FB6-8B0D-56C9D0924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74307-F7A6-409C-890E-C9B69EFD751C}" type="datetimeFigureOut">
              <a:rPr lang="ar-EG" smtClean="0"/>
              <a:t>25/10/1446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22913-F248-487A-A38B-D30E3C460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C2AE-71CE-4E03-AC17-74DEF7688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8FD6F-BF51-4521-8603-06FCD94998F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851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illD00zer/fight-object_detection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huggingface.co/spaces/KillD00zer/fight-object_detec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950B6B-305C-4630-A5A8-8DB845431601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1AFE53-9148-48F2-9671-465D0B50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DED040-D5C8-4752-888D-6E32B382B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C4E9D5-08AB-4B0B-90DF-48F308868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330" y="239078"/>
            <a:ext cx="11307339" cy="4365140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tx2">
                    <a:lumMod val="20000"/>
                    <a:lumOff val="80000"/>
                  </a:schemeClr>
                </a:solidFill>
                <a:latin typeface="Bahnschrift SemiBold Condensed" panose="020B0502040204020203" pitchFamily="34" charset="0"/>
              </a:rPr>
              <a:t>Crime (Fight &amp; Object)</a:t>
            </a:r>
            <a:br>
              <a:rPr lang="en-US" sz="9600" dirty="0">
                <a:solidFill>
                  <a:schemeClr val="tx2">
                    <a:lumMod val="20000"/>
                    <a:lumOff val="80000"/>
                  </a:schemeClr>
                </a:solidFill>
                <a:latin typeface="Bahnschrift SemiBold Condensed" panose="020B0502040204020203" pitchFamily="34" charset="0"/>
              </a:rPr>
            </a:br>
            <a:r>
              <a:rPr lang="en-US" sz="9600" dirty="0">
                <a:solidFill>
                  <a:schemeClr val="tx2">
                    <a:lumMod val="20000"/>
                    <a:lumOff val="80000"/>
                  </a:schemeClr>
                </a:solidFill>
                <a:latin typeface="Bahnschrift SemiBold Condensed" panose="020B0502040204020203" pitchFamily="34" charset="0"/>
              </a:rPr>
              <a:t>Detection System</a:t>
            </a:r>
            <a:endParaRPr lang="ar-EG" sz="9600" dirty="0">
              <a:solidFill>
                <a:schemeClr val="tx2">
                  <a:lumMod val="20000"/>
                  <a:lumOff val="8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0AAAA-E04C-457C-A1B0-FED84D4EC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2593" y="6446268"/>
            <a:ext cx="5342553" cy="791210"/>
          </a:xfrm>
        </p:spPr>
        <p:txBody>
          <a:bodyPr/>
          <a:lstStyle/>
          <a:p>
            <a:r>
              <a:rPr lang="en-US" b="1" dirty="0"/>
              <a:t>AI &amp; Data Science Graduation Project</a:t>
            </a:r>
            <a:endParaRPr lang="ar-EG" b="1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C320DA9-F946-4A0B-8CD0-BC5DE59F61A0}"/>
              </a:ext>
            </a:extLst>
          </p:cNvPr>
          <p:cNvSpPr/>
          <p:nvPr/>
        </p:nvSpPr>
        <p:spPr>
          <a:xfrm>
            <a:off x="1610592" y="5571830"/>
            <a:ext cx="9458178" cy="87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endParaRPr lang="en-US" sz="2000" b="1" dirty="0">
              <a:latin typeface="Cabi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7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964AB1-AD62-4C6C-9631-D836453E7299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94E0BC-A4C7-4B52-B771-B388A5FC6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811D05-0DFE-47CD-8F20-8B463D45E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660D498-B0C9-428F-B893-4B8486E4A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06" y="2003113"/>
            <a:ext cx="722909" cy="867525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7F9C72FE-EF08-4C1B-91FD-AD5319F06839}"/>
              </a:ext>
            </a:extLst>
          </p:cNvPr>
          <p:cNvSpPr/>
          <p:nvPr/>
        </p:nvSpPr>
        <p:spPr>
          <a:xfrm>
            <a:off x="1606588" y="2018694"/>
            <a:ext cx="1671183" cy="34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latin typeface="Unbounded" pitchFamily="34" charset="0"/>
                <a:ea typeface="Unbounded" pitchFamily="34" charset="-122"/>
                <a:cs typeface="+mj-cs"/>
              </a:rPr>
              <a:t>Input Layer</a:t>
            </a:r>
            <a:endParaRPr lang="en-US" sz="2000" b="1" dirty="0">
              <a:cs typeface="+mj-cs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0A283C8-56A6-4577-BF39-EC1ABB3CB8B8}"/>
              </a:ext>
            </a:extLst>
          </p:cNvPr>
          <p:cNvSpPr/>
          <p:nvPr/>
        </p:nvSpPr>
        <p:spPr>
          <a:xfrm>
            <a:off x="1724812" y="2389010"/>
            <a:ext cx="4371186" cy="481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latin typeface="Cabin" pitchFamily="34" charset="0"/>
                <a:ea typeface="Cabin" pitchFamily="34" charset="-122"/>
                <a:cs typeface="Cabin" pitchFamily="34" charset="-120"/>
              </a:rPr>
              <a:t>Video upload interface accepting for non-tech users &amp; technical version for custom developing.</a:t>
            </a:r>
            <a:endParaRPr lang="en-US" sz="200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231C21A7-3B49-409B-9DA9-D774C1A1C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06" y="2905374"/>
            <a:ext cx="722909" cy="867525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9E552763-11F2-4C17-913C-1D14E652525B}"/>
              </a:ext>
            </a:extLst>
          </p:cNvPr>
          <p:cNvSpPr/>
          <p:nvPr/>
        </p:nvSpPr>
        <p:spPr>
          <a:xfrm>
            <a:off x="1606589" y="2945254"/>
            <a:ext cx="2214141" cy="34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latin typeface="Unbounded" pitchFamily="34" charset="0"/>
                <a:ea typeface="Unbounded" pitchFamily="34" charset="-122"/>
                <a:cs typeface="+mj-cs"/>
              </a:rPr>
              <a:t>Preprocessing Layer</a:t>
            </a:r>
            <a:endParaRPr lang="en-US" sz="2000" b="1" dirty="0">
              <a:cs typeface="+mj-cs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9C45FAC1-CD02-4EC4-B7E1-D5312C1302CC}"/>
              </a:ext>
            </a:extLst>
          </p:cNvPr>
          <p:cNvSpPr/>
          <p:nvPr/>
        </p:nvSpPr>
        <p:spPr>
          <a:xfrm>
            <a:off x="1724813" y="3375679"/>
            <a:ext cx="4155481" cy="444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latin typeface="Cabin" pitchFamily="34" charset="0"/>
                <a:ea typeface="Cabin" pitchFamily="34" charset="-122"/>
                <a:cs typeface="Cabin" pitchFamily="34" charset="-120"/>
              </a:rPr>
              <a:t>Frame slicing and resizing for model compatibility.</a:t>
            </a:r>
            <a:endParaRPr lang="en-US" sz="2000" dirty="0"/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993B0114-CB4C-40C6-8864-A5F4B7045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05" y="3907154"/>
            <a:ext cx="722909" cy="867525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99A52225-3C42-4FFA-9EA4-18BEC4E748CC}"/>
              </a:ext>
            </a:extLst>
          </p:cNvPr>
          <p:cNvSpPr/>
          <p:nvPr/>
        </p:nvSpPr>
        <p:spPr>
          <a:xfrm>
            <a:off x="1556000" y="3962602"/>
            <a:ext cx="1862449" cy="34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latin typeface="Unbounded" pitchFamily="34" charset="0"/>
                <a:ea typeface="Unbounded" pitchFamily="34" charset="-122"/>
                <a:cs typeface="+mj-cs"/>
              </a:rPr>
              <a:t>Detection Layers</a:t>
            </a:r>
            <a:endParaRPr lang="en-US" sz="2000" b="1" dirty="0">
              <a:cs typeface="+mj-cs"/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FA191479-EB6A-440C-A9BD-A5C8BBB85896}"/>
              </a:ext>
            </a:extLst>
          </p:cNvPr>
          <p:cNvSpPr/>
          <p:nvPr/>
        </p:nvSpPr>
        <p:spPr>
          <a:xfrm>
            <a:off x="1724812" y="4382324"/>
            <a:ext cx="4300846" cy="444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latin typeface="Cabin" pitchFamily="34" charset="0"/>
                <a:ea typeface="Cabin" pitchFamily="34" charset="-122"/>
                <a:cs typeface="Cabin" pitchFamily="34" charset="-120"/>
              </a:rPr>
              <a:t>YOLOv8 for weapons &amp; fire, 3D CNN </a:t>
            </a:r>
            <a:r>
              <a:rPr lang="en-US" sz="2000" dirty="0" err="1">
                <a:latin typeface="Cabin" pitchFamily="34" charset="0"/>
                <a:ea typeface="Cabin" pitchFamily="34" charset="-122"/>
                <a:cs typeface="Cabin" pitchFamily="34" charset="-120"/>
              </a:rPr>
              <a:t>tensorflow-keras</a:t>
            </a:r>
            <a:r>
              <a:rPr lang="en-US" sz="2000" dirty="0">
                <a:latin typeface="Cabin" pitchFamily="34" charset="0"/>
                <a:ea typeface="Cabin" pitchFamily="34" charset="-122"/>
                <a:cs typeface="Cabin" pitchFamily="34" charset="-120"/>
              </a:rPr>
              <a:t>  for violent actions.</a:t>
            </a:r>
            <a:endParaRPr lang="en-US" sz="2000" dirty="0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799B9610-BB51-48CD-9A88-0C0CC0C60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04" y="4887764"/>
            <a:ext cx="722909" cy="867525"/>
          </a:xfrm>
          <a:prstGeom prst="rect">
            <a:avLst/>
          </a:prstGeom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4E4567C2-CF59-4E39-9B4D-0BC40C3160FE}"/>
              </a:ext>
            </a:extLst>
          </p:cNvPr>
          <p:cNvSpPr/>
          <p:nvPr/>
        </p:nvSpPr>
        <p:spPr>
          <a:xfrm>
            <a:off x="1606589" y="4939714"/>
            <a:ext cx="1524823" cy="34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latin typeface="Unbounded" pitchFamily="34" charset="0"/>
                <a:ea typeface="Unbounded" pitchFamily="34" charset="-122"/>
                <a:cs typeface="+mj-cs"/>
              </a:rPr>
              <a:t>Overlay Engine</a:t>
            </a:r>
            <a:endParaRPr lang="en-US" sz="2000" b="1" dirty="0">
              <a:cs typeface="+mj-cs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E4494690-9CAC-4AE4-BE09-CEAAB3B33909}"/>
              </a:ext>
            </a:extLst>
          </p:cNvPr>
          <p:cNvSpPr/>
          <p:nvPr/>
        </p:nvSpPr>
        <p:spPr>
          <a:xfrm>
            <a:off x="1674169" y="5283395"/>
            <a:ext cx="3452097" cy="44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latin typeface="Cabin" pitchFamily="34" charset="0"/>
                <a:ea typeface="Cabin" pitchFamily="34" charset="-122"/>
                <a:cs typeface="Cabin" pitchFamily="34" charset="-120"/>
              </a:rPr>
              <a:t>Annotation on frames with detection results.(results only for non-tech users)</a:t>
            </a:r>
            <a:endParaRPr lang="en-US" sz="2000" dirty="0"/>
          </a:p>
        </p:txBody>
      </p:sp>
      <p:pic>
        <p:nvPicPr>
          <p:cNvPr id="20" name="Image 4" descr="preencoded.png">
            <a:extLst>
              <a:ext uri="{FF2B5EF4-FFF2-40B4-BE49-F238E27FC236}">
                <a16:creationId xmlns:a16="http://schemas.microsoft.com/office/drawing/2014/main" id="{28785A1E-8913-43C8-B0A3-769A3FF47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03" y="5904495"/>
            <a:ext cx="722909" cy="867525"/>
          </a:xfrm>
          <a:prstGeom prst="rect">
            <a:avLst/>
          </a:prstGeom>
        </p:spPr>
      </p:pic>
      <p:sp>
        <p:nvSpPr>
          <p:cNvPr id="21" name="Text 9">
            <a:extLst>
              <a:ext uri="{FF2B5EF4-FFF2-40B4-BE49-F238E27FC236}">
                <a16:creationId xmlns:a16="http://schemas.microsoft.com/office/drawing/2014/main" id="{66FCA434-3B40-4A29-8B40-CCE5827FFF54}"/>
              </a:ext>
            </a:extLst>
          </p:cNvPr>
          <p:cNvSpPr/>
          <p:nvPr/>
        </p:nvSpPr>
        <p:spPr>
          <a:xfrm>
            <a:off x="1556001" y="5900436"/>
            <a:ext cx="1862448" cy="34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latin typeface="Unbounded" pitchFamily="34" charset="0"/>
                <a:ea typeface="Unbounded" pitchFamily="34" charset="-122"/>
                <a:cs typeface="+mj-cs"/>
              </a:rPr>
              <a:t>Postprocessing</a:t>
            </a:r>
            <a:endParaRPr lang="en-US" sz="2000" b="1" dirty="0">
              <a:cs typeface="+mj-cs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B0CDB4F2-41C7-4515-9A69-2388C5F701ED}"/>
              </a:ext>
            </a:extLst>
          </p:cNvPr>
          <p:cNvSpPr/>
          <p:nvPr/>
        </p:nvSpPr>
        <p:spPr>
          <a:xfrm>
            <a:off x="1724812" y="6261896"/>
            <a:ext cx="3212946" cy="34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latin typeface="Cabin" pitchFamily="34" charset="0"/>
                <a:ea typeface="Cabin" pitchFamily="34" charset="-122"/>
                <a:cs typeface="Cabin" pitchFamily="34" charset="-120"/>
              </a:rPr>
              <a:t>Video compilation and delivery to user.</a:t>
            </a:r>
            <a:endParaRPr lang="en-US" sz="2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BB3D799-E3F7-4A22-8F96-7B8E5C31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488" y="521050"/>
            <a:ext cx="6115226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6958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324" y="663674"/>
            <a:ext cx="6728214" cy="1104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Quality Assurance</a:t>
            </a:r>
          </a:p>
        </p:txBody>
      </p:sp>
      <p:sp>
        <p:nvSpPr>
          <p:cNvPr id="4" name="Shape 1"/>
          <p:cNvSpPr/>
          <p:nvPr/>
        </p:nvSpPr>
        <p:spPr>
          <a:xfrm>
            <a:off x="657324" y="2050058"/>
            <a:ext cx="6305352" cy="4144169"/>
          </a:xfrm>
          <a:prstGeom prst="roundRect">
            <a:avLst>
              <a:gd name="adj" fmla="val 68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3674" y="2056408"/>
            <a:ext cx="6291957" cy="538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52190" y="2175371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Module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2952453" y="2175371"/>
            <a:ext cx="1715095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Case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5049540" y="2175371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Expected Result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663674" y="2594769"/>
            <a:ext cx="6291957" cy="5383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52190" y="2713732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Video Upload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2952453" y="2713732"/>
            <a:ext cx="1715095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Accept .mp4, .</a:t>
            </a:r>
            <a:r>
              <a:rPr lang="en-US" sz="1458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avi</a:t>
            </a: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.mpeg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049540" y="2713732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Success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63674" y="3133130"/>
            <a:ext cx="6291957" cy="8387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52190" y="3252094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Frame Extraction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2952453" y="3252094"/>
            <a:ext cx="1715095" cy="600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Correct FPS extraction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5049540" y="3252094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Verified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63674" y="3971925"/>
            <a:ext cx="6291957" cy="8387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52190" y="4090889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Action Model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2952453" y="4090889"/>
            <a:ext cx="1715095" cy="600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Classify 30-frame clips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5049540" y="4090889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≥91% accuracy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63674" y="4810720"/>
            <a:ext cx="6291957" cy="538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852190" y="4929684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YOLO Detection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 20"/>
          <p:cNvSpPr/>
          <p:nvPr/>
        </p:nvSpPr>
        <p:spPr>
          <a:xfrm>
            <a:off x="2952453" y="4929684"/>
            <a:ext cx="1715095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Objects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ext 21"/>
          <p:cNvSpPr/>
          <p:nvPr/>
        </p:nvSpPr>
        <p:spPr>
          <a:xfrm>
            <a:off x="5049540" y="4929684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≥80% precision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Shape 22"/>
          <p:cNvSpPr/>
          <p:nvPr/>
        </p:nvSpPr>
        <p:spPr>
          <a:xfrm>
            <a:off x="663674" y="5349082"/>
            <a:ext cx="6291957" cy="8387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52190" y="5468045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Integration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 24"/>
          <p:cNvSpPr/>
          <p:nvPr/>
        </p:nvSpPr>
        <p:spPr>
          <a:xfrm>
            <a:off x="2952453" y="5468045"/>
            <a:ext cx="1715095" cy="600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Combined model output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 25"/>
          <p:cNvSpPr/>
          <p:nvPr/>
        </p:nvSpPr>
        <p:spPr>
          <a:xfrm>
            <a:off x="5049540" y="5468045"/>
            <a:ext cx="1718270" cy="300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b="1" dirty="0">
                <a:solidFill>
                  <a:schemeClr val="tx1">
                    <a:lumMod val="95000"/>
                    <a:lumOff val="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Functional</a:t>
            </a:r>
            <a:endParaRPr lang="en-US" sz="1458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>
            <a:extLst>
              <a:ext uri="{FF2B5EF4-FFF2-40B4-BE49-F238E27FC236}">
                <a16:creationId xmlns:a16="http://schemas.microsoft.com/office/drawing/2014/main" id="{9448B3E6-132B-41FF-9302-A6A80E55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1828" cy="6858000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19EDD43C-5BBF-40C4-89BE-A47C2B865FA9}"/>
              </a:ext>
            </a:extLst>
          </p:cNvPr>
          <p:cNvSpPr/>
          <p:nvPr/>
        </p:nvSpPr>
        <p:spPr>
          <a:xfrm>
            <a:off x="5389059" y="589324"/>
            <a:ext cx="6560311" cy="766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Performance Indicators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B05844-3CDE-8E82-515C-C4B78EBD2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43404"/>
              </p:ext>
            </p:extLst>
          </p:nvPr>
        </p:nvGraphicFramePr>
        <p:xfrm>
          <a:off x="6096000" y="2695072"/>
          <a:ext cx="5021178" cy="2926080"/>
        </p:xfrm>
        <a:graphic>
          <a:graphicData uri="http://schemas.openxmlformats.org/drawingml/2006/table">
            <a:tbl>
              <a:tblPr/>
              <a:tblGrid>
                <a:gridCol w="1673726">
                  <a:extLst>
                    <a:ext uri="{9D8B030D-6E8A-4147-A177-3AD203B41FA5}">
                      <a16:colId xmlns:a16="http://schemas.microsoft.com/office/drawing/2014/main" val="672501100"/>
                    </a:ext>
                  </a:extLst>
                </a:gridCol>
                <a:gridCol w="1673726">
                  <a:extLst>
                    <a:ext uri="{9D8B030D-6E8A-4147-A177-3AD203B41FA5}">
                      <a16:colId xmlns:a16="http://schemas.microsoft.com/office/drawing/2014/main" val="2037130303"/>
                    </a:ext>
                  </a:extLst>
                </a:gridCol>
                <a:gridCol w="1673726">
                  <a:extLst>
                    <a:ext uri="{9D8B030D-6E8A-4147-A177-3AD203B41FA5}">
                      <a16:colId xmlns:a16="http://schemas.microsoft.com/office/drawing/2014/main" val="4105829287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Metric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Epoch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690489"/>
                  </a:ext>
                </a:extLst>
              </a:tr>
              <a:tr h="526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 Training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0.8583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306952"/>
                  </a:ext>
                </a:extLst>
              </a:tr>
              <a:tr h="526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 Validation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0.9167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758593"/>
                  </a:ext>
                </a:extLst>
              </a:tr>
              <a:tr h="526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Lowest Training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0.3636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679615"/>
                  </a:ext>
                </a:extLst>
              </a:tr>
              <a:tr h="526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Lowest Validation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/>
                        <a:t>0.2805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0814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25B227F-4DCB-8C74-9EAD-640E52BEE817}"/>
              </a:ext>
            </a:extLst>
          </p:cNvPr>
          <p:cNvSpPr txBox="1"/>
          <p:nvPr/>
        </p:nvSpPr>
        <p:spPr>
          <a:xfrm>
            <a:off x="6096000" y="1840754"/>
            <a:ext cx="6409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Fight detection Model Training Performance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4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>
            <a:extLst>
              <a:ext uri="{FF2B5EF4-FFF2-40B4-BE49-F238E27FC236}">
                <a16:creationId xmlns:a16="http://schemas.microsoft.com/office/drawing/2014/main" id="{9448B3E6-132B-41FF-9302-A6A80E55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1828" cy="6858000"/>
          </a:xfrm>
          <a:prstGeom prst="rect">
            <a:avLst/>
          </a:prstGeom>
        </p:spPr>
      </p:pic>
      <p:sp>
        <p:nvSpPr>
          <p:cNvPr id="25" name="Text 0">
            <a:extLst>
              <a:ext uri="{FF2B5EF4-FFF2-40B4-BE49-F238E27FC236}">
                <a16:creationId xmlns:a16="http://schemas.microsoft.com/office/drawing/2014/main" id="{19EDD43C-5BBF-40C4-89BE-A47C2B865FA9}"/>
              </a:ext>
            </a:extLst>
          </p:cNvPr>
          <p:cNvSpPr/>
          <p:nvPr/>
        </p:nvSpPr>
        <p:spPr>
          <a:xfrm>
            <a:off x="5389059" y="589324"/>
            <a:ext cx="6560311" cy="766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Performance Indicators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5D2EB6-DA06-7855-D1AA-08C5576F9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1819960"/>
            <a:ext cx="53831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🔍 YOLOv8 Detection Performance Metrics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C5F7C8E-02AD-6425-80D1-1D74BA55F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770896"/>
              </p:ext>
            </p:extLst>
          </p:nvPr>
        </p:nvGraphicFramePr>
        <p:xfrm>
          <a:off x="5186620" y="2466291"/>
          <a:ext cx="6762750" cy="4114800"/>
        </p:xfrm>
        <a:graphic>
          <a:graphicData uri="http://schemas.openxmlformats.org/drawingml/2006/table">
            <a:tbl>
              <a:tblPr/>
              <a:tblGrid>
                <a:gridCol w="2023311">
                  <a:extLst>
                    <a:ext uri="{9D8B030D-6E8A-4147-A177-3AD203B41FA5}">
                      <a16:colId xmlns:a16="http://schemas.microsoft.com/office/drawing/2014/main" val="1851826537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4212777046"/>
                    </a:ext>
                  </a:extLst>
                </a:gridCol>
                <a:gridCol w="2958264">
                  <a:extLst>
                    <a:ext uri="{9D8B030D-6E8A-4147-A177-3AD203B41FA5}">
                      <a16:colId xmlns:a16="http://schemas.microsoft.com/office/drawing/2014/main" val="1910536907"/>
                    </a:ext>
                  </a:extLst>
                </a:gridCol>
              </a:tblGrid>
              <a:tr h="30438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Metric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Value</a:t>
                      </a:r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Interpretation (What it means)</a:t>
                      </a:r>
                      <a:endParaRPr 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63783"/>
                  </a:ext>
                </a:extLst>
              </a:tr>
              <a:tr h="9684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mAP@0.5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 object detection at </a:t>
                      </a:r>
                      <a:r>
                        <a:rPr lang="en-US" sz="1600" dirty="0" err="1"/>
                        <a:t>IoU</a:t>
                      </a:r>
                      <a:r>
                        <a:rPr lang="en-US" sz="1600" dirty="0"/>
                        <a:t> ≥ 0.5. Model locates objects accurately even with slight shape/size variations.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29078"/>
                  </a:ext>
                </a:extLst>
              </a:tr>
              <a:tr h="7739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mAP@0.5:0.95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Moderate performance. Indicates room for improvement in detecting small or complex objects.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89314"/>
                  </a:ext>
                </a:extLst>
              </a:tr>
              <a:tr h="7471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/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precision. 80% of detected objects are true positives, with few false alarms.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933844"/>
                  </a:ext>
                </a:extLst>
              </a:tr>
              <a:tr h="747127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/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Medium recall. Model captures 70% of actual objects, missing 30% (false negatives).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7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43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A1383A-8702-45CC-A5AB-6C81C4E0F586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D32F06-6FFF-479F-8967-22D28FEC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517786-C1CC-4154-B32C-EDA7914D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556BABE2-0F0A-496C-872C-143C6033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7949"/>
            <a:ext cx="4994031" cy="76644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Data Flow Diagram</a:t>
            </a:r>
            <a:endParaRPr lang="ar-EG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FEE580-433A-4B7D-8EAA-44C8CD64E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28" y="0"/>
            <a:ext cx="6630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2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6B46C37-285F-4ABB-9DF3-012BCD0423A6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A11545-8C0B-4337-8F27-CB159052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CA5F31-4A3D-45FB-8EA3-DD752BBB6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91852B03-8150-4351-981B-F1E5C208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25" y="1294156"/>
            <a:ext cx="5204922" cy="398048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Software Architecture Diagram</a:t>
            </a:r>
            <a:endParaRPr lang="ar-EG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12503A-9885-4A71-AC1A-13D72CA3E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8156" y="9625"/>
            <a:ext cx="6489008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F598B-9757-5792-DED2-9CA04C7D5785}"/>
              </a:ext>
            </a:extLst>
          </p:cNvPr>
          <p:cNvCxnSpPr>
            <a:cxnSpLocks/>
          </p:cNvCxnSpPr>
          <p:nvPr/>
        </p:nvCxnSpPr>
        <p:spPr>
          <a:xfrm>
            <a:off x="9288379" y="3166712"/>
            <a:ext cx="789272" cy="1761423"/>
          </a:xfrm>
          <a:prstGeom prst="straightConnector1">
            <a:avLst/>
          </a:prstGeom>
          <a:ln cap="sq"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83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5591B7C-9E16-44AE-909B-2E4E1F8161FB}"/>
              </a:ext>
            </a:extLst>
          </p:cNvPr>
          <p:cNvSpPr/>
          <p:nvPr/>
        </p:nvSpPr>
        <p:spPr>
          <a:xfrm>
            <a:off x="0" y="435760"/>
            <a:ext cx="334959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BF71C-4FAB-40E7-801E-885356A6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3179" y="0"/>
            <a:ext cx="931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88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1">
            <a:extLst>
              <a:ext uri="{FF2B5EF4-FFF2-40B4-BE49-F238E27FC236}">
                <a16:creationId xmlns:a16="http://schemas.microsoft.com/office/drawing/2014/main" id="{CFFBD6F7-88F0-41BD-9000-B3550E76C428}"/>
              </a:ext>
            </a:extLst>
          </p:cNvPr>
          <p:cNvSpPr/>
          <p:nvPr/>
        </p:nvSpPr>
        <p:spPr>
          <a:xfrm>
            <a:off x="397955" y="4830302"/>
            <a:ext cx="10231994" cy="48755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76" name="Text 0">
            <a:extLst>
              <a:ext uri="{FF2B5EF4-FFF2-40B4-BE49-F238E27FC236}">
                <a16:creationId xmlns:a16="http://schemas.microsoft.com/office/drawing/2014/main" id="{5A1EB75D-6EAD-4731-8A38-B5AA8254D5A8}"/>
              </a:ext>
            </a:extLst>
          </p:cNvPr>
          <p:cNvSpPr/>
          <p:nvPr/>
        </p:nvSpPr>
        <p:spPr>
          <a:xfrm>
            <a:off x="184083" y="1861868"/>
            <a:ext cx="4726543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400" u="sng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Timeline</a:t>
            </a:r>
            <a:endParaRPr lang="en-US" sz="4400" u="sng" dirty="0"/>
          </a:p>
        </p:txBody>
      </p:sp>
      <p:sp>
        <p:nvSpPr>
          <p:cNvPr id="77" name="Shape 2">
            <a:extLst>
              <a:ext uri="{FF2B5EF4-FFF2-40B4-BE49-F238E27FC236}">
                <a16:creationId xmlns:a16="http://schemas.microsoft.com/office/drawing/2014/main" id="{6E16B8E8-8ABD-44F7-8915-FFD2F623D993}"/>
              </a:ext>
            </a:extLst>
          </p:cNvPr>
          <p:cNvSpPr/>
          <p:nvPr/>
        </p:nvSpPr>
        <p:spPr>
          <a:xfrm>
            <a:off x="1447332" y="4227726"/>
            <a:ext cx="22860" cy="602575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78" name="Shape 3">
            <a:extLst>
              <a:ext uri="{FF2B5EF4-FFF2-40B4-BE49-F238E27FC236}">
                <a16:creationId xmlns:a16="http://schemas.microsoft.com/office/drawing/2014/main" id="{EDB0219E-C3D8-4603-B0E5-BAC2D6AD5664}"/>
              </a:ext>
            </a:extLst>
          </p:cNvPr>
          <p:cNvSpPr/>
          <p:nvPr/>
        </p:nvSpPr>
        <p:spPr>
          <a:xfrm>
            <a:off x="1232781" y="4604321"/>
            <a:ext cx="451961" cy="45196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79" name="Image 1" descr="preencoded.png">
            <a:extLst>
              <a:ext uri="{FF2B5EF4-FFF2-40B4-BE49-F238E27FC236}">
                <a16:creationId xmlns:a16="http://schemas.microsoft.com/office/drawing/2014/main" id="{E0EAC36B-8812-4655-9F9A-E4FD5B6B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18" y="4653077"/>
            <a:ext cx="283488" cy="354449"/>
          </a:xfrm>
          <a:prstGeom prst="rect">
            <a:avLst/>
          </a:prstGeom>
        </p:spPr>
      </p:pic>
      <p:sp>
        <p:nvSpPr>
          <p:cNvPr id="80" name="Text 4">
            <a:extLst>
              <a:ext uri="{FF2B5EF4-FFF2-40B4-BE49-F238E27FC236}">
                <a16:creationId xmlns:a16="http://schemas.microsoft.com/office/drawing/2014/main" id="{490E1B38-B787-4D02-BA5C-89D3A129F401}"/>
              </a:ext>
            </a:extLst>
          </p:cNvPr>
          <p:cNvSpPr/>
          <p:nvPr/>
        </p:nvSpPr>
        <p:spPr>
          <a:xfrm>
            <a:off x="288556" y="3494961"/>
            <a:ext cx="2363272" cy="16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b="1" dirty="0">
                <a:latin typeface="Unbounded" pitchFamily="34" charset="0"/>
              </a:rPr>
              <a:t>Planning Phase</a:t>
            </a:r>
          </a:p>
        </p:txBody>
      </p:sp>
      <p:sp>
        <p:nvSpPr>
          <p:cNvPr id="81" name="Text 5">
            <a:extLst>
              <a:ext uri="{FF2B5EF4-FFF2-40B4-BE49-F238E27FC236}">
                <a16:creationId xmlns:a16="http://schemas.microsoft.com/office/drawing/2014/main" id="{DAE4D51B-CC47-4FAB-9730-AD1C584BCCB5}"/>
              </a:ext>
            </a:extLst>
          </p:cNvPr>
          <p:cNvSpPr/>
          <p:nvPr/>
        </p:nvSpPr>
        <p:spPr>
          <a:xfrm>
            <a:off x="184083" y="3830282"/>
            <a:ext cx="3688076" cy="348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latin typeface="Cabin" pitchFamily="34" charset="0"/>
                <a:ea typeface="Cabin" pitchFamily="34" charset="-122"/>
                <a:cs typeface="Cabin" pitchFamily="34" charset="-120"/>
              </a:rPr>
              <a:t>Project proposal, requirements gathering, and Data Preprocessing.</a:t>
            </a:r>
            <a:endParaRPr lang="en-US" sz="1600" dirty="0"/>
          </a:p>
        </p:txBody>
      </p:sp>
      <p:sp>
        <p:nvSpPr>
          <p:cNvPr id="82" name="Shape 6">
            <a:extLst>
              <a:ext uri="{FF2B5EF4-FFF2-40B4-BE49-F238E27FC236}">
                <a16:creationId xmlns:a16="http://schemas.microsoft.com/office/drawing/2014/main" id="{C1C17865-39BA-496D-BAC4-19CA748DDD92}"/>
              </a:ext>
            </a:extLst>
          </p:cNvPr>
          <p:cNvSpPr/>
          <p:nvPr/>
        </p:nvSpPr>
        <p:spPr>
          <a:xfrm>
            <a:off x="4132429" y="4830302"/>
            <a:ext cx="22860" cy="602575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83" name="Shape 7">
            <a:extLst>
              <a:ext uri="{FF2B5EF4-FFF2-40B4-BE49-F238E27FC236}">
                <a16:creationId xmlns:a16="http://schemas.microsoft.com/office/drawing/2014/main" id="{4749AFF7-8BC7-4A24-8B0D-C11841AF8D11}"/>
              </a:ext>
            </a:extLst>
          </p:cNvPr>
          <p:cNvSpPr/>
          <p:nvPr/>
        </p:nvSpPr>
        <p:spPr>
          <a:xfrm>
            <a:off x="3917879" y="4604321"/>
            <a:ext cx="451961" cy="45196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84" name="Image 2" descr="preencoded.png">
            <a:extLst>
              <a:ext uri="{FF2B5EF4-FFF2-40B4-BE49-F238E27FC236}">
                <a16:creationId xmlns:a16="http://schemas.microsoft.com/office/drawing/2014/main" id="{A6F20DBB-DE4F-478C-9CF8-12529595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15" y="4653077"/>
            <a:ext cx="283488" cy="354449"/>
          </a:xfrm>
          <a:prstGeom prst="rect">
            <a:avLst/>
          </a:prstGeom>
        </p:spPr>
      </p:pic>
      <p:sp>
        <p:nvSpPr>
          <p:cNvPr id="85" name="Text 8">
            <a:extLst>
              <a:ext uri="{FF2B5EF4-FFF2-40B4-BE49-F238E27FC236}">
                <a16:creationId xmlns:a16="http://schemas.microsoft.com/office/drawing/2014/main" id="{A5A976DE-8E9E-43D1-B227-EEEE18983ED4}"/>
              </a:ext>
            </a:extLst>
          </p:cNvPr>
          <p:cNvSpPr/>
          <p:nvPr/>
        </p:nvSpPr>
        <p:spPr>
          <a:xfrm>
            <a:off x="2962164" y="5633735"/>
            <a:ext cx="236327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b="1" dirty="0">
                <a:latin typeface="Unbounded" pitchFamily="34" charset="0"/>
              </a:rPr>
              <a:t>Development</a:t>
            </a:r>
          </a:p>
        </p:txBody>
      </p:sp>
      <p:sp>
        <p:nvSpPr>
          <p:cNvPr id="86" name="Text 9">
            <a:extLst>
              <a:ext uri="{FF2B5EF4-FFF2-40B4-BE49-F238E27FC236}">
                <a16:creationId xmlns:a16="http://schemas.microsoft.com/office/drawing/2014/main" id="{ACE3E1AA-702E-4FD0-AB13-8F7F21EBDA22}"/>
              </a:ext>
            </a:extLst>
          </p:cNvPr>
          <p:cNvSpPr/>
          <p:nvPr/>
        </p:nvSpPr>
        <p:spPr>
          <a:xfrm>
            <a:off x="1901852" y="6049621"/>
            <a:ext cx="476750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latin typeface="Cabin" pitchFamily="34" charset="0"/>
                <a:ea typeface="Cabin" pitchFamily="34" charset="-122"/>
                <a:cs typeface="Cabin" pitchFamily="34" charset="-120"/>
              </a:rPr>
              <a:t>Model training, integration, and system architecture implementation.</a:t>
            </a:r>
            <a:endParaRPr lang="en-US" sz="1600" dirty="0"/>
          </a:p>
        </p:txBody>
      </p:sp>
      <p:sp>
        <p:nvSpPr>
          <p:cNvPr id="87" name="Shape 10">
            <a:extLst>
              <a:ext uri="{FF2B5EF4-FFF2-40B4-BE49-F238E27FC236}">
                <a16:creationId xmlns:a16="http://schemas.microsoft.com/office/drawing/2014/main" id="{5C6B621D-A5A2-42BE-9ED7-94E6CC24DC70}"/>
              </a:ext>
            </a:extLst>
          </p:cNvPr>
          <p:cNvSpPr/>
          <p:nvPr/>
        </p:nvSpPr>
        <p:spPr>
          <a:xfrm>
            <a:off x="6817408" y="4227726"/>
            <a:ext cx="22860" cy="602575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88" name="Shape 11">
            <a:extLst>
              <a:ext uri="{FF2B5EF4-FFF2-40B4-BE49-F238E27FC236}">
                <a16:creationId xmlns:a16="http://schemas.microsoft.com/office/drawing/2014/main" id="{2F2C6520-F2E6-4A65-8778-C8EF4F0742CD}"/>
              </a:ext>
            </a:extLst>
          </p:cNvPr>
          <p:cNvSpPr/>
          <p:nvPr/>
        </p:nvSpPr>
        <p:spPr>
          <a:xfrm>
            <a:off x="6602857" y="4604321"/>
            <a:ext cx="451961" cy="45196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89" name="Image 3" descr="preencoded.png">
            <a:extLst>
              <a:ext uri="{FF2B5EF4-FFF2-40B4-BE49-F238E27FC236}">
                <a16:creationId xmlns:a16="http://schemas.microsoft.com/office/drawing/2014/main" id="{77E8FA89-5DEE-440C-83FF-01D55DE8A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094" y="4653077"/>
            <a:ext cx="283488" cy="354449"/>
          </a:xfrm>
          <a:prstGeom prst="rect">
            <a:avLst/>
          </a:prstGeom>
        </p:spPr>
      </p:pic>
      <p:sp>
        <p:nvSpPr>
          <p:cNvPr id="90" name="Text 12">
            <a:extLst>
              <a:ext uri="{FF2B5EF4-FFF2-40B4-BE49-F238E27FC236}">
                <a16:creationId xmlns:a16="http://schemas.microsoft.com/office/drawing/2014/main" id="{351D92D3-3C8C-4DC6-B3F9-30C0B182F8A4}"/>
              </a:ext>
            </a:extLst>
          </p:cNvPr>
          <p:cNvSpPr/>
          <p:nvPr/>
        </p:nvSpPr>
        <p:spPr>
          <a:xfrm>
            <a:off x="5635772" y="3439151"/>
            <a:ext cx="2363272" cy="16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b="1" dirty="0">
                <a:latin typeface="Unbounded" pitchFamily="34" charset="0"/>
              </a:rPr>
              <a:t>Testing</a:t>
            </a:r>
          </a:p>
        </p:txBody>
      </p:sp>
      <p:sp>
        <p:nvSpPr>
          <p:cNvPr id="91" name="Text 13">
            <a:extLst>
              <a:ext uri="{FF2B5EF4-FFF2-40B4-BE49-F238E27FC236}">
                <a16:creationId xmlns:a16="http://schemas.microsoft.com/office/drawing/2014/main" id="{ED10A35C-102B-4647-8EC6-1DAB56838FC5}"/>
              </a:ext>
            </a:extLst>
          </p:cNvPr>
          <p:cNvSpPr/>
          <p:nvPr/>
        </p:nvSpPr>
        <p:spPr>
          <a:xfrm>
            <a:off x="4445087" y="3729654"/>
            <a:ext cx="4767501" cy="348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latin typeface="Cabin" pitchFamily="34" charset="0"/>
                <a:ea typeface="Cabin" pitchFamily="34" charset="-122"/>
                <a:cs typeface="Cabin" pitchFamily="34" charset="-120"/>
              </a:rPr>
              <a:t>Quality assurance, bug fixes, and performance optimization.</a:t>
            </a:r>
            <a:endParaRPr lang="en-US" sz="1600" dirty="0"/>
          </a:p>
        </p:txBody>
      </p:sp>
      <p:sp>
        <p:nvSpPr>
          <p:cNvPr id="92" name="Shape 14">
            <a:extLst>
              <a:ext uri="{FF2B5EF4-FFF2-40B4-BE49-F238E27FC236}">
                <a16:creationId xmlns:a16="http://schemas.microsoft.com/office/drawing/2014/main" id="{C503EDB9-0A34-4185-B047-A61A52A1E97E}"/>
              </a:ext>
            </a:extLst>
          </p:cNvPr>
          <p:cNvSpPr/>
          <p:nvPr/>
        </p:nvSpPr>
        <p:spPr>
          <a:xfrm>
            <a:off x="9502505" y="4830302"/>
            <a:ext cx="22860" cy="602575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93" name="Shape 15">
            <a:extLst>
              <a:ext uri="{FF2B5EF4-FFF2-40B4-BE49-F238E27FC236}">
                <a16:creationId xmlns:a16="http://schemas.microsoft.com/office/drawing/2014/main" id="{0534C4B2-BA3A-4A0A-9221-824B3E0AB40C}"/>
              </a:ext>
            </a:extLst>
          </p:cNvPr>
          <p:cNvSpPr/>
          <p:nvPr/>
        </p:nvSpPr>
        <p:spPr>
          <a:xfrm>
            <a:off x="9287955" y="4604321"/>
            <a:ext cx="451961" cy="45196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pic>
        <p:nvPicPr>
          <p:cNvPr id="94" name="Image 4" descr="preencoded.png">
            <a:extLst>
              <a:ext uri="{FF2B5EF4-FFF2-40B4-BE49-F238E27FC236}">
                <a16:creationId xmlns:a16="http://schemas.microsoft.com/office/drawing/2014/main" id="{7B5A53ED-177D-4042-B085-321D6AA74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191" y="4653077"/>
            <a:ext cx="283488" cy="354449"/>
          </a:xfrm>
          <a:prstGeom prst="rect">
            <a:avLst/>
          </a:prstGeom>
        </p:spPr>
      </p:pic>
      <p:sp>
        <p:nvSpPr>
          <p:cNvPr id="95" name="Text 16">
            <a:extLst>
              <a:ext uri="{FF2B5EF4-FFF2-40B4-BE49-F238E27FC236}">
                <a16:creationId xmlns:a16="http://schemas.microsoft.com/office/drawing/2014/main" id="{5C891911-922E-4918-9A9A-18F36266470B}"/>
              </a:ext>
            </a:extLst>
          </p:cNvPr>
          <p:cNvSpPr/>
          <p:nvPr/>
        </p:nvSpPr>
        <p:spPr>
          <a:xfrm>
            <a:off x="8332240" y="5633735"/>
            <a:ext cx="236327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1600" b="1" dirty="0">
                <a:latin typeface="Unbounded" pitchFamily="34" charset="0"/>
              </a:rPr>
              <a:t>Deployment</a:t>
            </a:r>
          </a:p>
        </p:txBody>
      </p:sp>
      <p:sp>
        <p:nvSpPr>
          <p:cNvPr id="96" name="Text 17">
            <a:extLst>
              <a:ext uri="{FF2B5EF4-FFF2-40B4-BE49-F238E27FC236}">
                <a16:creationId xmlns:a16="http://schemas.microsoft.com/office/drawing/2014/main" id="{EEF30779-2102-489F-94B4-25AC4C68E6D4}"/>
              </a:ext>
            </a:extLst>
          </p:cNvPr>
          <p:cNvSpPr/>
          <p:nvPr/>
        </p:nvSpPr>
        <p:spPr>
          <a:xfrm>
            <a:off x="7130185" y="6049621"/>
            <a:ext cx="4365129" cy="766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latin typeface="Cabin" pitchFamily="34" charset="0"/>
                <a:ea typeface="Cabin" pitchFamily="34" charset="-122"/>
                <a:cs typeface="Cabin" pitchFamily="34" charset="-120"/>
              </a:rPr>
              <a:t>Hugging Face Spaces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latin typeface="Cabin" pitchFamily="34" charset="0"/>
                <a:ea typeface="Cabin" pitchFamily="34" charset="-122"/>
                <a:cs typeface="Cabin" pitchFamily="34" charset="-120"/>
              </a:rPr>
              <a:t>deployment with documentation.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730A83-2860-F85E-6716-7682CF842E11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912114-4B49-385E-6DAA-7B8343789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144223-1347-F254-5B41-3707621C4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  <p:pic>
        <p:nvPicPr>
          <p:cNvPr id="7" name="Picture 6" descr="A diagram of a project&#10;&#10;AI-generated content may be incorrect.">
            <a:extLst>
              <a:ext uri="{FF2B5EF4-FFF2-40B4-BE49-F238E27FC236}">
                <a16:creationId xmlns:a16="http://schemas.microsoft.com/office/drawing/2014/main" id="{AF1DD52C-2C03-EFDC-5B21-C85BA142A76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0626" y="1057803"/>
            <a:ext cx="7308000" cy="240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5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E52C-B2D1-4ACA-A384-250CF997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5148" cy="111198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Running Module</a:t>
            </a:r>
            <a:endParaRPr lang="ar-EG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5BBAE24F-151C-4A67-98F6-8247E23409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71003"/>
            <a:ext cx="12192000" cy="49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3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E52C-B2D1-4ACA-A384-250CF997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38846" cy="111198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Running Module With Video Annotation</a:t>
            </a:r>
            <a:endParaRPr lang="ar-EG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0A1F8CB1-B53D-49EB-B86B-F062ACBA21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617784"/>
            <a:ext cx="12192000" cy="5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2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9DA812C-E032-4F3B-813D-DCC0CE02CE9A}"/>
              </a:ext>
            </a:extLst>
          </p:cNvPr>
          <p:cNvSpPr/>
          <p:nvPr/>
        </p:nvSpPr>
        <p:spPr>
          <a:xfrm>
            <a:off x="628293" y="5603507"/>
            <a:ext cx="4248443" cy="5253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F76FEB2-BF81-4FBC-8B55-791EBBB24165}"/>
              </a:ext>
            </a:extLst>
          </p:cNvPr>
          <p:cNvSpPr/>
          <p:nvPr/>
        </p:nvSpPr>
        <p:spPr>
          <a:xfrm>
            <a:off x="7425566" y="5594105"/>
            <a:ext cx="4248443" cy="5253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4308D87-5B25-4EA8-8892-B49345D194A0}"/>
              </a:ext>
            </a:extLst>
          </p:cNvPr>
          <p:cNvSpPr/>
          <p:nvPr/>
        </p:nvSpPr>
        <p:spPr>
          <a:xfrm>
            <a:off x="6832552" y="2728185"/>
            <a:ext cx="5174224" cy="4979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325814-6CA5-4A6E-BD47-970F4E057EA8}"/>
              </a:ext>
            </a:extLst>
          </p:cNvPr>
          <p:cNvSpPr/>
          <p:nvPr/>
        </p:nvSpPr>
        <p:spPr>
          <a:xfrm>
            <a:off x="6832551" y="3495455"/>
            <a:ext cx="5174224" cy="4979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00DA1E-07CC-4161-80FA-176D3B96E6CF}"/>
              </a:ext>
            </a:extLst>
          </p:cNvPr>
          <p:cNvSpPr/>
          <p:nvPr/>
        </p:nvSpPr>
        <p:spPr>
          <a:xfrm>
            <a:off x="6832551" y="4274265"/>
            <a:ext cx="5174224" cy="4979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96D4D8F-2A9A-4FC4-BA7A-2D29CFFE628E}"/>
              </a:ext>
            </a:extLst>
          </p:cNvPr>
          <p:cNvSpPr/>
          <p:nvPr/>
        </p:nvSpPr>
        <p:spPr>
          <a:xfrm>
            <a:off x="1111004" y="4274265"/>
            <a:ext cx="5058388" cy="4979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A0C9F09-5C7F-470A-9D39-44ED9226960C}"/>
              </a:ext>
            </a:extLst>
          </p:cNvPr>
          <p:cNvSpPr/>
          <p:nvPr/>
        </p:nvSpPr>
        <p:spPr>
          <a:xfrm>
            <a:off x="1040666" y="3469221"/>
            <a:ext cx="5128726" cy="4979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01D4B2-7628-4900-878A-67C2EFEB83A0}"/>
              </a:ext>
            </a:extLst>
          </p:cNvPr>
          <p:cNvSpPr/>
          <p:nvPr/>
        </p:nvSpPr>
        <p:spPr>
          <a:xfrm>
            <a:off x="1055078" y="2729397"/>
            <a:ext cx="5114314" cy="4979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7355E01-EC91-44BC-AA95-C2359DE5803D}"/>
              </a:ext>
            </a:extLst>
          </p:cNvPr>
          <p:cNvSpPr txBox="1">
            <a:spLocks/>
          </p:cNvSpPr>
          <p:nvPr/>
        </p:nvSpPr>
        <p:spPr>
          <a:xfrm>
            <a:off x="185225" y="1264063"/>
            <a:ext cx="10515600" cy="1071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Our Team:</a:t>
            </a:r>
            <a:endParaRPr lang="ar-EG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C03D9E-1472-4F56-A8FE-57ACD51A5D36}"/>
              </a:ext>
            </a:extLst>
          </p:cNvPr>
          <p:cNvSpPr txBox="1">
            <a:spLocks/>
          </p:cNvSpPr>
          <p:nvPr/>
        </p:nvSpPr>
        <p:spPr>
          <a:xfrm>
            <a:off x="191662" y="5009062"/>
            <a:ext cx="11540793" cy="160986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b="1" u="sng" dirty="0"/>
              <a:t>Supervisors</a:t>
            </a:r>
            <a:r>
              <a:rPr lang="en-US" sz="2800" b="1" dirty="0"/>
              <a:t>: 	 </a:t>
            </a:r>
          </a:p>
          <a:p>
            <a:r>
              <a:rPr lang="en-US" sz="2800" b="1" dirty="0"/>
              <a:t>Eng. Mariam Elsaee 			&amp; 		Dr. Nesma Ibrahim</a:t>
            </a:r>
            <a:endParaRPr lang="ar-EG" sz="2800" b="1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EABFFFC-72FD-4D7C-A490-F4FB0999497E}"/>
              </a:ext>
            </a:extLst>
          </p:cNvPr>
          <p:cNvSpPr txBox="1">
            <a:spLocks/>
          </p:cNvSpPr>
          <p:nvPr/>
        </p:nvSpPr>
        <p:spPr>
          <a:xfrm>
            <a:off x="628293" y="2729397"/>
            <a:ext cx="4863407" cy="49792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/>
              <a:t>Eng. Mohamed Osama Faid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62EF1DD-1FA3-4E70-AF50-492BAB03A6BC}"/>
              </a:ext>
            </a:extLst>
          </p:cNvPr>
          <p:cNvSpPr txBox="1">
            <a:spLocks/>
          </p:cNvSpPr>
          <p:nvPr/>
        </p:nvSpPr>
        <p:spPr>
          <a:xfrm>
            <a:off x="628293" y="3490998"/>
            <a:ext cx="4863407" cy="49792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/>
              <a:t>Eng. Ahmed Ezzat Moustafa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5727DDD-C2FD-4116-B28C-F7F50503EA6D}"/>
              </a:ext>
            </a:extLst>
          </p:cNvPr>
          <p:cNvSpPr txBox="1">
            <a:spLocks/>
          </p:cNvSpPr>
          <p:nvPr/>
        </p:nvSpPr>
        <p:spPr>
          <a:xfrm>
            <a:off x="628293" y="4276834"/>
            <a:ext cx="6813516" cy="49792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/>
              <a:t>Eng. Mahmoud Yossry Elmetwallli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B2B1549-20D3-4922-B13D-EEC1B35DED60}"/>
              </a:ext>
            </a:extLst>
          </p:cNvPr>
          <p:cNvSpPr txBox="1">
            <a:spLocks/>
          </p:cNvSpPr>
          <p:nvPr/>
        </p:nvSpPr>
        <p:spPr>
          <a:xfrm>
            <a:off x="6330457" y="2729397"/>
            <a:ext cx="5528608" cy="49792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/>
              <a:t>Eng. Mohamed Mostafa El-Sayed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7CC07F-9767-43A6-8726-6DB572585AEA}"/>
              </a:ext>
            </a:extLst>
          </p:cNvPr>
          <p:cNvSpPr txBox="1">
            <a:spLocks/>
          </p:cNvSpPr>
          <p:nvPr/>
        </p:nvSpPr>
        <p:spPr>
          <a:xfrm>
            <a:off x="6330457" y="3493567"/>
            <a:ext cx="4750538" cy="49792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/>
              <a:t>Eng. Karim Mohamed Hafez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56C4FB2-3DF7-4421-A9B3-2ACFB9A10B57}"/>
              </a:ext>
            </a:extLst>
          </p:cNvPr>
          <p:cNvSpPr txBox="1">
            <a:spLocks/>
          </p:cNvSpPr>
          <p:nvPr/>
        </p:nvSpPr>
        <p:spPr>
          <a:xfrm>
            <a:off x="6302321" y="4244892"/>
            <a:ext cx="4750538" cy="49792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dirty="0"/>
              <a:t>Eng. Rana Hassan </a:t>
            </a:r>
            <a:r>
              <a:rPr lang="en-US" sz="2800" b="1" dirty="0" err="1"/>
              <a:t>Badrawi</a:t>
            </a:r>
            <a:endParaRPr lang="en-US" sz="2800" b="1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D1F9F6-A6AF-447C-A8F0-A588C7672F5D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8D1FF77-424C-4751-AE88-2A8809744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F2D0437-A887-4C29-9DC2-54335C276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46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C7A4900-4D25-410A-8B83-B8A6AFFFDE81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01ABBE-66EF-4323-B420-6C3673ED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5757C1-40DB-45B0-98FB-01B538E6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  <p:sp>
        <p:nvSpPr>
          <p:cNvPr id="11" name="Text 0">
            <a:extLst>
              <a:ext uri="{FF2B5EF4-FFF2-40B4-BE49-F238E27FC236}">
                <a16:creationId xmlns:a16="http://schemas.microsoft.com/office/drawing/2014/main" id="{7EBB3FC7-A7BD-4700-ABD1-ADEC4BC08185}"/>
              </a:ext>
            </a:extLst>
          </p:cNvPr>
          <p:cNvSpPr/>
          <p:nvPr/>
        </p:nvSpPr>
        <p:spPr>
          <a:xfrm>
            <a:off x="698104" y="1637810"/>
            <a:ext cx="7285038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4400" dirty="0">
                <a:latin typeface="Unbounded" pitchFamily="34" charset="0"/>
                <a:ea typeface="Unbounded" pitchFamily="34" charset="-122"/>
                <a:cs typeface="+mj-cs"/>
              </a:rPr>
              <a:t>Limitations &amp; Future Work</a:t>
            </a:r>
            <a:endParaRPr lang="en-US" sz="4400" dirty="0">
              <a:cs typeface="+mj-cs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778B31E9-F309-4E97-9C92-4B723E07B485}"/>
              </a:ext>
            </a:extLst>
          </p:cNvPr>
          <p:cNvSpPr/>
          <p:nvPr/>
        </p:nvSpPr>
        <p:spPr>
          <a:xfrm>
            <a:off x="1381919" y="3040862"/>
            <a:ext cx="2525713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2400" dirty="0">
                <a:latin typeface="Unbounded" pitchFamily="34" charset="0"/>
                <a:ea typeface="Unbounded" pitchFamily="34" charset="-122"/>
                <a:cs typeface="+mj-cs"/>
              </a:rPr>
              <a:t>Real-time Support</a:t>
            </a:r>
            <a:endParaRPr lang="en-US" sz="2400" dirty="0">
              <a:cs typeface="+mj-cs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595A0576-8D05-46FB-800F-AA43D6BA34D8}"/>
              </a:ext>
            </a:extLst>
          </p:cNvPr>
          <p:cNvSpPr/>
          <p:nvPr/>
        </p:nvSpPr>
        <p:spPr>
          <a:xfrm>
            <a:off x="698104" y="3453810"/>
            <a:ext cx="3209528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latin typeface="Cabin" pitchFamily="34" charset="0"/>
                <a:ea typeface="Cabin" pitchFamily="34" charset="-122"/>
                <a:cs typeface="+mj-cs"/>
              </a:rPr>
              <a:t>Add webcam integration for live video processing.</a:t>
            </a:r>
            <a:endParaRPr lang="en-US" dirty="0">
              <a:cs typeface="+mj-cs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1FEA26C8-81C7-4F64-A54F-318C5F58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76" y="2623448"/>
            <a:ext cx="3778448" cy="3778448"/>
          </a:xfrm>
          <a:prstGeom prst="rect">
            <a:avLst/>
          </a:prstGeom>
        </p:spPr>
      </p:pic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0E0A7F8E-B88C-46FB-91E7-7E9527283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263" y="3244161"/>
            <a:ext cx="298450" cy="373063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2CFAAB9B-CD9D-4308-8238-CAB69AFFBCAA}"/>
              </a:ext>
            </a:extLst>
          </p:cNvPr>
          <p:cNvSpPr/>
          <p:nvPr/>
        </p:nvSpPr>
        <p:spPr>
          <a:xfrm>
            <a:off x="8101785" y="3040862"/>
            <a:ext cx="3574696" cy="439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latin typeface="Unbounded" pitchFamily="34" charset="0"/>
                <a:ea typeface="Unbounded" pitchFamily="34" charset="-122"/>
                <a:cs typeface="+mj-cs"/>
              </a:rPr>
              <a:t>Performance Optimization</a:t>
            </a:r>
            <a:endParaRPr lang="en-US" sz="2400" dirty="0">
              <a:cs typeface="+mj-cs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6CEA2DA4-8674-431C-86DC-C530E21F383D}"/>
              </a:ext>
            </a:extLst>
          </p:cNvPr>
          <p:cNvSpPr/>
          <p:nvPr/>
        </p:nvSpPr>
        <p:spPr>
          <a:xfrm>
            <a:off x="8306593" y="3473235"/>
            <a:ext cx="3700181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latin typeface="Cabin" pitchFamily="34" charset="0"/>
                <a:ea typeface="Cabin" pitchFamily="34" charset="-122"/>
                <a:cs typeface="+mj-cs"/>
              </a:rPr>
              <a:t>Convert models to TensorRT for faster inference.</a:t>
            </a:r>
            <a:endParaRPr lang="en-US" dirty="0">
              <a:cs typeface="+mj-cs"/>
            </a:endParaRPr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3BE41DED-24FC-4639-A11A-2CEBA98AA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776" y="2623448"/>
            <a:ext cx="3778448" cy="3778448"/>
          </a:xfrm>
          <a:prstGeom prst="rect">
            <a:avLst/>
          </a:prstGeom>
        </p:spPr>
      </p:pic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2CAAA8DB-0B7F-4F62-A598-328FA4745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657" y="3565630"/>
            <a:ext cx="298450" cy="373063"/>
          </a:xfrm>
          <a:prstGeom prst="rect">
            <a:avLst/>
          </a:prstGeom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FEEDCFCC-447D-4545-9477-9842B7E2ECB8}"/>
              </a:ext>
            </a:extLst>
          </p:cNvPr>
          <p:cNvSpPr/>
          <p:nvPr/>
        </p:nvSpPr>
        <p:spPr>
          <a:xfrm>
            <a:off x="8284370" y="5079708"/>
            <a:ext cx="3574696" cy="379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dirty="0">
                <a:latin typeface="Unbounded" pitchFamily="34" charset="0"/>
                <a:ea typeface="Unbounded" pitchFamily="34" charset="-122"/>
                <a:cs typeface="+mj-cs"/>
              </a:rPr>
              <a:t>Audio Detection</a:t>
            </a:r>
            <a:endParaRPr lang="en-US" sz="2400" dirty="0">
              <a:cs typeface="+mj-cs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257E633C-2132-4395-ADC8-AE1CE2E89FE8}"/>
              </a:ext>
            </a:extLst>
          </p:cNvPr>
          <p:cNvSpPr/>
          <p:nvPr/>
        </p:nvSpPr>
        <p:spPr>
          <a:xfrm>
            <a:off x="8284369" y="5492657"/>
            <a:ext cx="3392112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latin typeface="Cabin" pitchFamily="34" charset="0"/>
                <a:ea typeface="Cabin" pitchFamily="34" charset="-122"/>
                <a:cs typeface="+mj-cs"/>
              </a:rPr>
              <a:t>Incorporate sound analysis for gunshots and screams.</a:t>
            </a:r>
            <a:endParaRPr lang="en-US" dirty="0">
              <a:cs typeface="+mj-cs"/>
            </a:endParaRPr>
          </a:p>
        </p:txBody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4624406A-8C8D-40A2-9A01-0013F051E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776" y="2623448"/>
            <a:ext cx="3778448" cy="3778448"/>
          </a:xfrm>
          <a:prstGeom prst="rect">
            <a:avLst/>
          </a:prstGeom>
        </p:spPr>
      </p:pic>
      <p:pic>
        <p:nvPicPr>
          <p:cNvPr id="23" name="Image 5" descr="preencoded.png">
            <a:extLst>
              <a:ext uri="{FF2B5EF4-FFF2-40B4-BE49-F238E27FC236}">
                <a16:creationId xmlns:a16="http://schemas.microsoft.com/office/drawing/2014/main" id="{5CA0AE61-3A5F-4986-A3DD-85ABF497D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7188" y="5408022"/>
            <a:ext cx="298450" cy="373063"/>
          </a:xfrm>
          <a:prstGeom prst="rect">
            <a:avLst/>
          </a:prstGeom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2FEFD3A1-DC26-487E-8A8A-3974CCD6A11E}"/>
              </a:ext>
            </a:extLst>
          </p:cNvPr>
          <p:cNvSpPr/>
          <p:nvPr/>
        </p:nvSpPr>
        <p:spPr>
          <a:xfrm>
            <a:off x="1560810" y="5079708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2400" dirty="0">
                <a:latin typeface="Unbounded" pitchFamily="34" charset="0"/>
                <a:ea typeface="Unbounded" pitchFamily="34" charset="-122"/>
                <a:cs typeface="+mj-cs"/>
              </a:rPr>
              <a:t>Mobile Support</a:t>
            </a:r>
            <a:endParaRPr lang="en-US" sz="2400" dirty="0">
              <a:cs typeface="+mj-cs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B4DF453-84E7-40E6-903E-75FD6E630C6A}"/>
              </a:ext>
            </a:extLst>
          </p:cNvPr>
          <p:cNvSpPr/>
          <p:nvPr/>
        </p:nvSpPr>
        <p:spPr>
          <a:xfrm>
            <a:off x="698103" y="5492657"/>
            <a:ext cx="3508673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latin typeface="Cabin" pitchFamily="34" charset="0"/>
                <a:ea typeface="Cabin" pitchFamily="34" charset="-122"/>
                <a:cs typeface="+mj-cs"/>
              </a:rPr>
              <a:t>Develop TensorFlow Lite version for edge devices.</a:t>
            </a:r>
            <a:endParaRPr lang="en-US" dirty="0">
              <a:cs typeface="+mj-cs"/>
            </a:endParaRPr>
          </a:p>
        </p:txBody>
      </p:sp>
      <p:pic>
        <p:nvPicPr>
          <p:cNvPr id="26" name="Image 6" descr="preencoded.png">
            <a:extLst>
              <a:ext uri="{FF2B5EF4-FFF2-40B4-BE49-F238E27FC236}">
                <a16:creationId xmlns:a16="http://schemas.microsoft.com/office/drawing/2014/main" id="{812F4A10-87C1-4FD6-9EDA-9B3DC9402F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6776" y="2623448"/>
            <a:ext cx="3778448" cy="3778448"/>
          </a:xfrm>
          <a:prstGeom prst="rect">
            <a:avLst/>
          </a:prstGeom>
        </p:spPr>
      </p:pic>
      <p:pic>
        <p:nvPicPr>
          <p:cNvPr id="27" name="Image 7" descr="preencoded.png">
            <a:extLst>
              <a:ext uri="{FF2B5EF4-FFF2-40B4-BE49-F238E27FC236}">
                <a16:creationId xmlns:a16="http://schemas.microsoft.com/office/drawing/2014/main" id="{B98EA953-62AF-45A0-AE72-F55CF12CF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4794" y="5086554"/>
            <a:ext cx="298450" cy="3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5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10DF86-C6C0-4DA1-96C5-B56B9325155E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024B08-F49D-407F-89BE-EA82B40B3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B1E051-659C-4D5C-AC59-ECE2D9C7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  <p:sp>
        <p:nvSpPr>
          <p:cNvPr id="11" name="Text 0">
            <a:extLst>
              <a:ext uri="{FF2B5EF4-FFF2-40B4-BE49-F238E27FC236}">
                <a16:creationId xmlns:a16="http://schemas.microsoft.com/office/drawing/2014/main" id="{E0E17ECB-327A-4406-BB24-D7F6CE0F4917}"/>
              </a:ext>
            </a:extLst>
          </p:cNvPr>
          <p:cNvSpPr/>
          <p:nvPr/>
        </p:nvSpPr>
        <p:spPr>
          <a:xfrm>
            <a:off x="185225" y="1191756"/>
            <a:ext cx="6181725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 &amp; Resources</a:t>
            </a:r>
            <a:endParaRPr lang="en-US" sz="4000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2596C0C0-61A7-433C-A79D-0A98D0DABBAB}"/>
              </a:ext>
            </a:extLst>
          </p:cNvPr>
          <p:cNvSpPr/>
          <p:nvPr/>
        </p:nvSpPr>
        <p:spPr>
          <a:xfrm>
            <a:off x="185225" y="2085379"/>
            <a:ext cx="2184202" cy="123479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6C1D0847-AC88-4158-8D1A-31F818BF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52" y="2511385"/>
            <a:ext cx="306229" cy="382786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A2B26FEE-04BF-4A88-9B8B-47B24B4ED711}"/>
              </a:ext>
            </a:extLst>
          </p:cNvPr>
          <p:cNvSpPr/>
          <p:nvPr/>
        </p:nvSpPr>
        <p:spPr>
          <a:xfrm>
            <a:off x="2587192" y="2303145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Demo</a:t>
            </a:r>
            <a:endParaRPr lang="en-US" sz="20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409AFB50-DAD2-473D-BF59-F9733CF29903}"/>
              </a:ext>
            </a:extLst>
          </p:cNvPr>
          <p:cNvSpPr/>
          <p:nvPr/>
        </p:nvSpPr>
        <p:spPr>
          <a:xfrm>
            <a:off x="2587192" y="2754034"/>
            <a:ext cx="308752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Cabin" pitchFamily="34" charset="0"/>
                <a:ea typeface="Cabin" pitchFamily="34" charset="-122"/>
                <a:cs typeface="Cabin" pitchFamily="34" charset="-120"/>
              </a:rPr>
              <a:t>Available on Hugging Face Spaces</a:t>
            </a:r>
            <a:endParaRPr lang="en-US" sz="1700" dirty="0"/>
          </a:p>
        </p:txBody>
      </p:sp>
      <p:sp>
        <p:nvSpPr>
          <p:cNvPr id="16" name="Shape 4">
            <a:extLst>
              <a:ext uri="{FF2B5EF4-FFF2-40B4-BE49-F238E27FC236}">
                <a16:creationId xmlns:a16="http://schemas.microsoft.com/office/drawing/2014/main" id="{8332C69F-134D-4229-BC9E-2FE90D898060}"/>
              </a:ext>
            </a:extLst>
          </p:cNvPr>
          <p:cNvSpPr/>
          <p:nvPr/>
        </p:nvSpPr>
        <p:spPr>
          <a:xfrm>
            <a:off x="2458978" y="3304936"/>
            <a:ext cx="9167021" cy="15240"/>
          </a:xfrm>
          <a:prstGeom prst="roundRect">
            <a:avLst>
              <a:gd name="adj" fmla="val 214372"/>
            </a:avLst>
          </a:prstGeom>
          <a:solidFill>
            <a:srgbClr val="49606E"/>
          </a:solidFill>
          <a:ln/>
        </p:spPr>
      </p:sp>
      <p:sp>
        <p:nvSpPr>
          <p:cNvPr id="17" name="Shape 5">
            <a:extLst>
              <a:ext uri="{FF2B5EF4-FFF2-40B4-BE49-F238E27FC236}">
                <a16:creationId xmlns:a16="http://schemas.microsoft.com/office/drawing/2014/main" id="{100ED751-CF31-40CC-BB57-1D0B2F357D06}"/>
              </a:ext>
            </a:extLst>
          </p:cNvPr>
          <p:cNvSpPr/>
          <p:nvPr/>
        </p:nvSpPr>
        <p:spPr>
          <a:xfrm>
            <a:off x="185225" y="3429000"/>
            <a:ext cx="4368522" cy="123479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A191317E-6FA9-46A5-AC11-13AEDBCA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312" y="3855005"/>
            <a:ext cx="306229" cy="382786"/>
          </a:xfrm>
          <a:prstGeom prst="rect">
            <a:avLst/>
          </a:prstGeom>
        </p:spPr>
      </p:pic>
      <p:sp>
        <p:nvSpPr>
          <p:cNvPr id="19" name="Text 6">
            <a:extLst>
              <a:ext uri="{FF2B5EF4-FFF2-40B4-BE49-F238E27FC236}">
                <a16:creationId xmlns:a16="http://schemas.microsoft.com/office/drawing/2014/main" id="{61009864-B71C-437F-BEE8-9D36E338CE65}"/>
              </a:ext>
            </a:extLst>
          </p:cNvPr>
          <p:cNvSpPr/>
          <p:nvPr/>
        </p:nvSpPr>
        <p:spPr>
          <a:xfrm>
            <a:off x="4771513" y="3646765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Source Code</a:t>
            </a:r>
            <a:endParaRPr lang="en-US" sz="200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1E222685-47B2-488A-839B-8B34704127EF}"/>
              </a:ext>
            </a:extLst>
          </p:cNvPr>
          <p:cNvSpPr/>
          <p:nvPr/>
        </p:nvSpPr>
        <p:spPr>
          <a:xfrm>
            <a:off x="4771513" y="4097655"/>
            <a:ext cx="3740825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Cabin" pitchFamily="34" charset="0"/>
                <a:ea typeface="Cabin" pitchFamily="34" charset="-122"/>
                <a:cs typeface="Cabin" pitchFamily="34" charset="-120"/>
              </a:rPr>
              <a:t>Complete codebase with documentation</a:t>
            </a:r>
            <a:endParaRPr lang="en-US" sz="170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7DC94F3A-D22F-4934-9F4C-C4BBA9EBC23A}"/>
              </a:ext>
            </a:extLst>
          </p:cNvPr>
          <p:cNvSpPr/>
          <p:nvPr/>
        </p:nvSpPr>
        <p:spPr>
          <a:xfrm>
            <a:off x="185225" y="4772620"/>
            <a:ext cx="6552962" cy="123479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932B904-A395-4A8F-8F50-5D45B3179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592" y="5198626"/>
            <a:ext cx="306229" cy="382786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B2920DBF-3EA3-4C9E-824A-9B4CE9846BC5}"/>
              </a:ext>
            </a:extLst>
          </p:cNvPr>
          <p:cNvSpPr/>
          <p:nvPr/>
        </p:nvSpPr>
        <p:spPr>
          <a:xfrm>
            <a:off x="6955952" y="4990385"/>
            <a:ext cx="389227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Documentation</a:t>
            </a:r>
            <a:endParaRPr lang="en-US" sz="2000" dirty="0"/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92AAE1B7-3543-4F5B-94CF-0392420167F9}"/>
              </a:ext>
            </a:extLst>
          </p:cNvPr>
          <p:cNvSpPr/>
          <p:nvPr/>
        </p:nvSpPr>
        <p:spPr>
          <a:xfrm>
            <a:off x="6955952" y="5441275"/>
            <a:ext cx="3892272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Cabin" pitchFamily="34" charset="0"/>
                <a:ea typeface="Cabin" pitchFamily="34" charset="-122"/>
                <a:cs typeface="Cabin" pitchFamily="34" charset="-120"/>
              </a:rPr>
              <a:t>Detailed guides and API references</a:t>
            </a:r>
            <a:endParaRPr lang="en-US" sz="1700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C0FE7982-E566-49F6-B4A2-DF2FA56DB47D}"/>
              </a:ext>
            </a:extLst>
          </p:cNvPr>
          <p:cNvSpPr/>
          <p:nvPr/>
        </p:nvSpPr>
        <p:spPr>
          <a:xfrm>
            <a:off x="185225" y="6085046"/>
            <a:ext cx="6770727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Cabin" pitchFamily="34" charset="0"/>
                <a:ea typeface="Cabin" pitchFamily="34" charset="-122"/>
                <a:cs typeface="Cabin" pitchFamily="34" charset="-120"/>
              </a:rPr>
              <a:t>Visit: </a:t>
            </a:r>
            <a:r>
              <a:rPr lang="en-US" sz="1700" u="sng" dirty="0">
                <a:latin typeface="Cabin" pitchFamily="34" charset="0"/>
                <a:ea typeface="Cabin" pitchFamily="34" charset="-122"/>
                <a:cs typeface="Cabin" pitchFamily="34" charset="-120"/>
                <a:hlinkClick r:id="rId7"/>
              </a:rPr>
              <a:t>https://huggingface.co/spaces/KillD00zer/fight-object_detection</a:t>
            </a:r>
            <a:endParaRPr lang="en-US" sz="1700" u="sng" dirty="0">
              <a:latin typeface="Cabin" pitchFamily="34" charset="0"/>
              <a:ea typeface="Cabin" pitchFamily="34" charset="-122"/>
              <a:cs typeface="Cabin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</a:t>
            </a:r>
            <a:r>
              <a:rPr lang="en-US" sz="16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KillD00zer/fight-</a:t>
            </a:r>
            <a:r>
              <a:rPr lang="en-US" sz="1600" dirty="0" err="1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object_detection</a:t>
            </a:r>
            <a:r>
              <a:rPr lang="en-US" sz="16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fight &amp; objects detector from videos</a:t>
            </a:r>
            <a:endParaRPr lang="en-US" sz="1700" u="sng" dirty="0"/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0D063CCB-626F-4062-9E70-1DB5575E9205}"/>
              </a:ext>
            </a:extLst>
          </p:cNvPr>
          <p:cNvSpPr/>
          <p:nvPr/>
        </p:nvSpPr>
        <p:spPr>
          <a:xfrm>
            <a:off x="4631200" y="4653089"/>
            <a:ext cx="6956192" cy="15240"/>
          </a:xfrm>
          <a:prstGeom prst="roundRect">
            <a:avLst>
              <a:gd name="adj" fmla="val 214372"/>
            </a:avLst>
          </a:prstGeom>
          <a:solidFill>
            <a:srgbClr val="49606E"/>
          </a:solidFill>
          <a:ln/>
        </p:spPr>
      </p:sp>
    </p:spTree>
    <p:extLst>
      <p:ext uri="{BB962C8B-B14F-4D97-AF65-F5344CB8AC3E}">
        <p14:creationId xmlns:p14="http://schemas.microsoft.com/office/powerpoint/2010/main" val="281038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0E80-86FE-41BA-8AF7-22A458802E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96DFA-B027-48D4-9015-461FBED87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Questions &amp; Discussion</a:t>
            </a:r>
            <a:endParaRPr lang="ar-EG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EB3CD2-A19A-40A0-BAD1-3DE367A51406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744D2B-6B75-49D8-A947-81BDAD57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9EB39A-7072-496A-AF1C-0A02BBAFA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280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DB80E975-C136-40EC-A02B-96EDBF572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t="21348"/>
          <a:stretch/>
        </p:blipFill>
        <p:spPr>
          <a:xfrm>
            <a:off x="1" y="1162721"/>
            <a:ext cx="4347278" cy="5695279"/>
          </a:xfrm>
          <a:prstGeom prst="rect">
            <a:avLst/>
          </a:prstGeom>
          <a:ln>
            <a:noFill/>
          </a:ln>
          <a:effectLst>
            <a:outerShdw blurRad="50800" dist="177800" dir="2160000" algn="t" rotWithShape="0">
              <a:prstClr val="black">
                <a:alpha val="40000"/>
              </a:prstClr>
            </a:outerShdw>
            <a:softEdge rad="76200"/>
          </a:effectLst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008C64C8-3B72-4F87-AA8C-F4F184393FD7}"/>
              </a:ext>
            </a:extLst>
          </p:cNvPr>
          <p:cNvSpPr/>
          <p:nvPr/>
        </p:nvSpPr>
        <p:spPr>
          <a:xfrm>
            <a:off x="4913950" y="1207595"/>
            <a:ext cx="6736672" cy="110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introduction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B3D85618-76F5-46DE-91F3-E6E13BB8967B}"/>
              </a:ext>
            </a:extLst>
          </p:cNvPr>
          <p:cNvSpPr/>
          <p:nvPr/>
        </p:nvSpPr>
        <p:spPr>
          <a:xfrm>
            <a:off x="4774647" y="2512679"/>
            <a:ext cx="448767" cy="44876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CD065AC7-EBC8-4251-92A1-AD6E34A6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189" y="2560998"/>
            <a:ext cx="281583" cy="352028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07E0BCF7-2A41-45B3-8E10-70B749C990E1}"/>
              </a:ext>
            </a:extLst>
          </p:cNvPr>
          <p:cNvSpPr/>
          <p:nvPr/>
        </p:nvSpPr>
        <p:spPr>
          <a:xfrm>
            <a:off x="5339201" y="2560998"/>
            <a:ext cx="2876865" cy="38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292"/>
              </a:lnSpc>
            </a:pPr>
            <a:r>
              <a:rPr lang="en-US" sz="1833" b="1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Enhancement</a:t>
            </a:r>
            <a:endParaRPr lang="en-US" sz="1833" b="1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E5707929-1E7C-41E0-9BB2-4A55D3A0C875}"/>
              </a:ext>
            </a:extLst>
          </p:cNvPr>
          <p:cNvSpPr/>
          <p:nvPr/>
        </p:nvSpPr>
        <p:spPr>
          <a:xfrm>
            <a:off x="5139772" y="2963107"/>
            <a:ext cx="3459658" cy="1228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/>
              <a:t>An intelligent video analysis system that detects and recognizes criminal activities in surveillance footage using AI-powered technologies.</a:t>
            </a:r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40DC1745-5985-45F7-909F-CC35A70FF866}"/>
              </a:ext>
            </a:extLst>
          </p:cNvPr>
          <p:cNvSpPr/>
          <p:nvPr/>
        </p:nvSpPr>
        <p:spPr>
          <a:xfrm>
            <a:off x="8902740" y="2498965"/>
            <a:ext cx="448767" cy="44876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D2C2AAFE-7DD0-4600-82C9-AA6103BA2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540" y="2547334"/>
            <a:ext cx="281583" cy="352028"/>
          </a:xfrm>
          <a:prstGeom prst="rect">
            <a:avLst/>
          </a:prstGeom>
        </p:spPr>
      </p:pic>
      <p:sp>
        <p:nvSpPr>
          <p:cNvPr id="19" name="Text 5">
            <a:extLst>
              <a:ext uri="{FF2B5EF4-FFF2-40B4-BE49-F238E27FC236}">
                <a16:creationId xmlns:a16="http://schemas.microsoft.com/office/drawing/2014/main" id="{4D582D6F-599D-4B79-B621-2D251CAC3380}"/>
              </a:ext>
            </a:extLst>
          </p:cNvPr>
          <p:cNvSpPr/>
          <p:nvPr/>
        </p:nvSpPr>
        <p:spPr>
          <a:xfrm>
            <a:off x="9431686" y="2565151"/>
            <a:ext cx="2363986" cy="448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292"/>
              </a:lnSpc>
            </a:pPr>
            <a:r>
              <a:rPr lang="en-US" sz="1833" b="1" dirty="0">
                <a:latin typeface="Unbounded" pitchFamily="34" charset="0"/>
              </a:rPr>
              <a:t>Dual-Stream System</a:t>
            </a: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1AF3DEB8-861C-4EC3-97E9-F7E32AECDE96}"/>
              </a:ext>
            </a:extLst>
          </p:cNvPr>
          <p:cNvSpPr/>
          <p:nvPr/>
        </p:nvSpPr>
        <p:spPr>
          <a:xfrm>
            <a:off x="9147333" y="2961446"/>
            <a:ext cx="2859442" cy="1415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latin typeface="Cabin" pitchFamily="34" charset="0"/>
              </a:rPr>
              <a:t>Custom 3D CNN for action recognition and YOLOv8 for weapon detection</a:t>
            </a:r>
            <a:r>
              <a:rPr lang="ar-EG" dirty="0">
                <a:latin typeface="Cabin" pitchFamily="34" charset="0"/>
              </a:rPr>
              <a:t> &amp; </a:t>
            </a:r>
            <a:r>
              <a:rPr lang="en-US" dirty="0">
                <a:latin typeface="Cabin" pitchFamily="34" charset="0"/>
              </a:rPr>
              <a:t>fire hazard.</a:t>
            </a:r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739AD4BD-9268-4753-B4C4-68A8620FB2CD}"/>
              </a:ext>
            </a:extLst>
          </p:cNvPr>
          <p:cNvSpPr/>
          <p:nvPr/>
        </p:nvSpPr>
        <p:spPr>
          <a:xfrm>
            <a:off x="4774648" y="4971644"/>
            <a:ext cx="448767" cy="44876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BA3F9FDA-E58F-4329-96FD-4B96C8D31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190" y="5019964"/>
            <a:ext cx="281583" cy="352028"/>
          </a:xfrm>
          <a:prstGeom prst="rect">
            <a:avLst/>
          </a:prstGeom>
        </p:spPr>
      </p:pic>
      <p:sp>
        <p:nvSpPr>
          <p:cNvPr id="23" name="Text 8">
            <a:extLst>
              <a:ext uri="{FF2B5EF4-FFF2-40B4-BE49-F238E27FC236}">
                <a16:creationId xmlns:a16="http://schemas.microsoft.com/office/drawing/2014/main" id="{2DCEF0C0-77C0-422E-8783-85E0F223E69F}"/>
              </a:ext>
            </a:extLst>
          </p:cNvPr>
          <p:cNvSpPr/>
          <p:nvPr/>
        </p:nvSpPr>
        <p:spPr>
          <a:xfrm>
            <a:off x="5422844" y="4971645"/>
            <a:ext cx="3176588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292"/>
              </a:lnSpc>
            </a:pPr>
            <a:r>
              <a:rPr lang="en-US" sz="1833" b="1" dirty="0">
                <a:latin typeface="Unbounded" pitchFamily="34" charset="0"/>
              </a:rPr>
              <a:t>Also a User-Friendly Interface</a:t>
            </a: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D6F11EC6-8BC6-44B3-915F-561C36181254}"/>
              </a:ext>
            </a:extLst>
          </p:cNvPr>
          <p:cNvSpPr/>
          <p:nvPr/>
        </p:nvSpPr>
        <p:spPr>
          <a:xfrm>
            <a:off x="5422843" y="5384593"/>
            <a:ext cx="6227779" cy="63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Cabin" pitchFamily="34" charset="0"/>
              </a:rPr>
              <a:t>Gradio-based web application hosted on</a:t>
            </a:r>
            <a:r>
              <a:rPr lang="ar-EG" sz="2000" dirty="0">
                <a:latin typeface="Cabin" pitchFamily="34" charset="0"/>
              </a:rPr>
              <a:t> </a:t>
            </a:r>
            <a:r>
              <a:rPr lang="en-US" sz="2000" dirty="0" err="1">
                <a:latin typeface="Cabin" pitchFamily="34" charset="0"/>
              </a:rPr>
              <a:t>HuggingFace</a:t>
            </a:r>
            <a:r>
              <a:rPr lang="en-US" sz="2000" dirty="0">
                <a:latin typeface="Cabin" pitchFamily="34" charset="0"/>
              </a:rPr>
              <a:t> Spaces for individuals and developing purposes.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2471DE-F1E9-46DE-8DFC-6B301B70546F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0349D1-6A92-421B-91BF-98E3D8EBE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0C51E9E-982B-4D26-B2EC-B0C72FA9D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433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43A9-A797-5A42-0FBA-39A4F6E2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95579"/>
            <a:ext cx="10515600" cy="1325563"/>
          </a:xfrm>
        </p:spPr>
        <p:txBody>
          <a:bodyPr/>
          <a:lstStyle/>
          <a:p>
            <a:r>
              <a:rPr lang="en-US" b="1" dirty="0"/>
              <a:t>Problem Statement – What's Wrong?</a:t>
            </a:r>
            <a:endParaRPr lang="en-DE" b="1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3FE3EB4-AA80-9F98-9D33-62E62D7501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6867" y="1822103"/>
            <a:ext cx="96214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and reactive methods</a:t>
            </a:r>
            <a:r>
              <a:rPr kumimoji="0" lang="en-DE" altLang="en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Law enforcement relied on routine patrols, manual crime analysis, and post-crime investigations, which delayed responses and allowed crime rates to remain high.</a:t>
            </a:r>
            <a:endParaRPr kumimoji="0" lang="en-US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predictive capabilities</a:t>
            </a:r>
            <a:r>
              <a:rPr kumimoji="0" lang="en-DE" altLang="en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There was no reliable system to predict where or when crimes might occur.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0A459-8E0A-2B1D-FCDC-63196CE10417}"/>
              </a:ext>
            </a:extLst>
          </p:cNvPr>
          <p:cNvSpPr txBox="1"/>
          <p:nvPr/>
        </p:nvSpPr>
        <p:spPr>
          <a:xfrm>
            <a:off x="1423315" y="3955874"/>
            <a:ext cx="96214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ui-sans-serif"/>
              </a:rPr>
              <a:t>Slow response times</a:t>
            </a:r>
            <a:r>
              <a:rPr lang="en-US" sz="2000" b="0" i="0" dirty="0">
                <a:effectLst/>
                <a:latin typeface="ui-sans-serif"/>
              </a:rPr>
              <a:t>: Emergency services relied on limited caller information, leading to delays.</a:t>
            </a:r>
          </a:p>
          <a:p>
            <a:pPr algn="l"/>
            <a:endParaRPr lang="en-US" sz="2000" b="0" i="0" dirty="0">
              <a:effectLst/>
              <a:latin typeface="ui-sans-serif"/>
            </a:endParaRPr>
          </a:p>
        </p:txBody>
      </p:sp>
      <p:pic>
        <p:nvPicPr>
          <p:cNvPr id="15" name="Graphic 14" descr="Call center with solid fill">
            <a:extLst>
              <a:ext uri="{FF2B5EF4-FFF2-40B4-BE49-F238E27FC236}">
                <a16:creationId xmlns:a16="http://schemas.microsoft.com/office/drawing/2014/main" id="{7865EC06-C427-FE1E-A5D5-D63AF28B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266" y="1860212"/>
            <a:ext cx="714859" cy="714859"/>
          </a:xfrm>
          <a:prstGeom prst="rect">
            <a:avLst/>
          </a:prstGeom>
        </p:spPr>
      </p:pic>
      <p:pic>
        <p:nvPicPr>
          <p:cNvPr id="17" name="Graphic 16" descr="Camera with solid fill">
            <a:extLst>
              <a:ext uri="{FF2B5EF4-FFF2-40B4-BE49-F238E27FC236}">
                <a16:creationId xmlns:a16="http://schemas.microsoft.com/office/drawing/2014/main" id="{76DABA2D-55FB-0C77-A09B-8E40DAD3F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11" y="2894081"/>
            <a:ext cx="673814" cy="673814"/>
          </a:xfrm>
          <a:prstGeom prst="rect">
            <a:avLst/>
          </a:prstGeom>
        </p:spPr>
      </p:pic>
      <p:pic>
        <p:nvPicPr>
          <p:cNvPr id="19" name="Graphic 18" descr="Fire with solid fill">
            <a:extLst>
              <a:ext uri="{FF2B5EF4-FFF2-40B4-BE49-F238E27FC236}">
                <a16:creationId xmlns:a16="http://schemas.microsoft.com/office/drawing/2014/main" id="{4ED25716-B27B-6AD7-5208-75EB1A499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074" y="3886905"/>
            <a:ext cx="639241" cy="639241"/>
          </a:xfrm>
          <a:prstGeom prst="rect">
            <a:avLst/>
          </a:prstGeom>
        </p:spPr>
      </p:pic>
      <p:pic>
        <p:nvPicPr>
          <p:cNvPr id="21" name="Graphic 20" descr="Warning with solid fill">
            <a:extLst>
              <a:ext uri="{FF2B5EF4-FFF2-40B4-BE49-F238E27FC236}">
                <a16:creationId xmlns:a16="http://schemas.microsoft.com/office/drawing/2014/main" id="{249C2F79-2710-6259-DFC6-99116D073D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115" y="588693"/>
            <a:ext cx="914400" cy="914400"/>
          </a:xfrm>
          <a:prstGeom prst="rect">
            <a:avLst/>
          </a:prstGeom>
        </p:spPr>
      </p:pic>
      <p:pic>
        <p:nvPicPr>
          <p:cNvPr id="22" name="Graphic 21" descr="Warning with solid fill">
            <a:extLst>
              <a:ext uri="{FF2B5EF4-FFF2-40B4-BE49-F238E27FC236}">
                <a16:creationId xmlns:a16="http://schemas.microsoft.com/office/drawing/2014/main" id="{495EB441-D95F-0A23-AC46-3F2332DBC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91162" y="60116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590238-9E4F-55E7-DA60-A484CFFEA05E}"/>
              </a:ext>
            </a:extLst>
          </p:cNvPr>
          <p:cNvSpPr txBox="1"/>
          <p:nvPr/>
        </p:nvSpPr>
        <p:spPr>
          <a:xfrm>
            <a:off x="1147247" y="4957232"/>
            <a:ext cx="96214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Los Angeles, the "Operation LASER" a similar system AI-based helped reduce violent crimes by </a:t>
            </a:r>
            <a:r>
              <a:rPr lang="en-US" sz="1600" b="1" dirty="0"/>
              <a:t>25%</a:t>
            </a:r>
            <a:r>
              <a:rPr lang="en-US" sz="1600" dirty="0"/>
              <a:t> in targeted zones through crime pattern analysis, AI tools analyze </a:t>
            </a:r>
            <a:r>
              <a:rPr lang="en-US" sz="1600" b="1" dirty="0"/>
              <a:t>hours of surveillance footage in minutes</a:t>
            </a:r>
            <a:r>
              <a:rPr lang="en-US" sz="1600" dirty="0"/>
              <a:t>, improving evidence collection.</a:t>
            </a:r>
          </a:p>
          <a:p>
            <a:r>
              <a:rPr lang="en-US" sz="1600" dirty="0"/>
              <a:t>Also real-time emergency response were 40% faster. </a:t>
            </a:r>
          </a:p>
          <a:p>
            <a:r>
              <a:rPr lang="en-US" b="1" dirty="0"/>
              <a:t>though, integrating a similar smart system well trained &amp; suitable for our society is urgent need.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37834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>
            <a:extLst>
              <a:ext uri="{FF2B5EF4-FFF2-40B4-BE49-F238E27FC236}">
                <a16:creationId xmlns:a16="http://schemas.microsoft.com/office/drawing/2014/main" id="{DB80E975-C136-40EC-A02B-96EDBF57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t="-99" r="47410" b="99"/>
          <a:stretch/>
        </p:blipFill>
        <p:spPr>
          <a:xfrm>
            <a:off x="16878" y="1157056"/>
            <a:ext cx="4347278" cy="5695279"/>
          </a:xfrm>
          <a:prstGeom prst="rect">
            <a:avLst/>
          </a:prstGeom>
          <a:noFill/>
          <a:ln>
            <a:noFill/>
          </a:ln>
          <a:effectLst>
            <a:outerShdw blurRad="50800" dist="177800" dir="2160000" algn="t" rotWithShape="0">
              <a:prstClr val="black">
                <a:alpha val="40000"/>
              </a:prstClr>
            </a:outerShdw>
            <a:softEdge rad="76200"/>
          </a:effectLst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008C64C8-3B72-4F87-AA8C-F4F184393FD7}"/>
              </a:ext>
            </a:extLst>
          </p:cNvPr>
          <p:cNvSpPr/>
          <p:nvPr/>
        </p:nvSpPr>
        <p:spPr>
          <a:xfrm>
            <a:off x="4507785" y="1259353"/>
            <a:ext cx="6736672" cy="110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400" b="1" dirty="0"/>
              <a:t>🔍 Why our Project Matters?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2471DE-F1E9-46DE-8DFC-6B301B70546F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0349D1-6A92-421B-91BF-98E3D8EBE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0C51E9E-982B-4D26-B2EC-B0C72FA9D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0681B5-21C2-0AAC-E781-578BA55F62A1}"/>
              </a:ext>
            </a:extLst>
          </p:cNvPr>
          <p:cNvSpPr txBox="1"/>
          <p:nvPr/>
        </p:nvSpPr>
        <p:spPr>
          <a:xfrm>
            <a:off x="4753156" y="2147977"/>
            <a:ext cx="69701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📈 </a:t>
            </a:r>
            <a:r>
              <a:rPr lang="en-US" sz="1600" b="1" dirty="0"/>
              <a:t>Adapting to Growing Populations</a:t>
            </a:r>
            <a:br>
              <a:rPr lang="en-US" sz="1600" dirty="0"/>
            </a:br>
            <a:r>
              <a:rPr lang="en-US" sz="1600" dirty="0"/>
              <a:t>As population density increases, traditional security methods alone are no longer enough.</a:t>
            </a:r>
            <a:endParaRPr lang="ar-EG" sz="1600" dirty="0"/>
          </a:p>
          <a:p>
            <a:endParaRPr lang="en-US" sz="1600" dirty="0"/>
          </a:p>
          <a:p>
            <a:r>
              <a:rPr lang="en-US" sz="1600" dirty="0"/>
              <a:t>🤖 </a:t>
            </a:r>
            <a:r>
              <a:rPr lang="en-US" sz="1600" b="1" dirty="0"/>
              <a:t>Empowering the AI Era</a:t>
            </a:r>
            <a:br>
              <a:rPr lang="en-US" sz="1600" dirty="0"/>
            </a:br>
            <a:r>
              <a:rPr lang="en-US" sz="1600" dirty="0"/>
              <a:t>Integrating AI with surveillance systems boosts the efficiency of security operations.</a:t>
            </a:r>
            <a:endParaRPr lang="ar-EG" sz="1600" dirty="0"/>
          </a:p>
          <a:p>
            <a:endParaRPr lang="en-US" sz="1600" dirty="0"/>
          </a:p>
          <a:p>
            <a:r>
              <a:rPr lang="en-US" sz="1600" dirty="0"/>
              <a:t>🚨 </a:t>
            </a:r>
            <a:r>
              <a:rPr lang="en-US" sz="1600" b="1" dirty="0"/>
              <a:t>Faster Emergency Response</a:t>
            </a:r>
            <a:br>
              <a:rPr lang="en-US" sz="1600" dirty="0"/>
            </a:br>
            <a:r>
              <a:rPr lang="en-US" sz="1600" dirty="0"/>
              <a:t>Smart detection enables real-time alerts and quicker reactions to threats.</a:t>
            </a:r>
            <a:endParaRPr lang="ar-EG" sz="1600" dirty="0"/>
          </a:p>
          <a:p>
            <a:endParaRPr lang="en-US" sz="1600" dirty="0"/>
          </a:p>
          <a:p>
            <a:r>
              <a:rPr lang="en-US" sz="1600" dirty="0"/>
              <a:t>👁️‍🗨️ </a:t>
            </a:r>
            <a:r>
              <a:rPr lang="en-US" sz="1600" b="1" dirty="0"/>
              <a:t>Reduced Human Monitoring Load</a:t>
            </a:r>
            <a:br>
              <a:rPr lang="en-US" sz="1600" dirty="0"/>
            </a:br>
            <a:r>
              <a:rPr lang="en-US" sz="1600" dirty="0"/>
              <a:t>Automates threat detection, allowing security personnel to focus on critical tasks.</a:t>
            </a:r>
            <a:endParaRPr lang="ar-EG" sz="1600" dirty="0"/>
          </a:p>
          <a:p>
            <a:endParaRPr lang="en-US" sz="1600" dirty="0"/>
          </a:p>
          <a:p>
            <a:r>
              <a:rPr lang="en-US" sz="1600" dirty="0"/>
              <a:t>🎥 </a:t>
            </a:r>
            <a:r>
              <a:rPr lang="en-US" sz="1600" b="1" dirty="0"/>
              <a:t>Better Evidence Collection</a:t>
            </a:r>
            <a:br>
              <a:rPr lang="en-US" sz="1600" dirty="0"/>
            </a:br>
            <a:r>
              <a:rPr lang="en-US" sz="1600" dirty="0"/>
              <a:t>Advanced video analysis ensures accurate documentation of incidents.</a:t>
            </a:r>
          </a:p>
        </p:txBody>
      </p:sp>
    </p:spTree>
    <p:extLst>
      <p:ext uri="{BB962C8B-B14F-4D97-AF65-F5344CB8AC3E}">
        <p14:creationId xmlns:p14="http://schemas.microsoft.com/office/powerpoint/2010/main" val="65579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0048-FE20-4C02-B2ED-6B08DD131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8" y="1052929"/>
            <a:ext cx="10182664" cy="791210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Literature Review / Related 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9C93C2-CA07-4875-850D-E2C604C908E5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F1C408-C16A-4D9F-AE5B-7F1A4B539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9B77FF-8307-4233-B735-25CF810F3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675CFD-7077-E329-DC58-585EF1EF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99428"/>
              </p:ext>
            </p:extLst>
          </p:nvPr>
        </p:nvGraphicFramePr>
        <p:xfrm>
          <a:off x="4270409" y="2002055"/>
          <a:ext cx="7607165" cy="4511052"/>
        </p:xfrm>
        <a:graphic>
          <a:graphicData uri="http://schemas.openxmlformats.org/drawingml/2006/table">
            <a:tbl>
              <a:tblPr/>
              <a:tblGrid>
                <a:gridCol w="2671877">
                  <a:extLst>
                    <a:ext uri="{9D8B030D-6E8A-4147-A177-3AD203B41FA5}">
                      <a16:colId xmlns:a16="http://schemas.microsoft.com/office/drawing/2014/main" val="2419859532"/>
                    </a:ext>
                  </a:extLst>
                </a:gridCol>
                <a:gridCol w="1114850">
                  <a:extLst>
                    <a:ext uri="{9D8B030D-6E8A-4147-A177-3AD203B41FA5}">
                      <a16:colId xmlns:a16="http://schemas.microsoft.com/office/drawing/2014/main" val="19794835"/>
                    </a:ext>
                  </a:extLst>
                </a:gridCol>
                <a:gridCol w="1910219">
                  <a:extLst>
                    <a:ext uri="{9D8B030D-6E8A-4147-A177-3AD203B41FA5}">
                      <a16:colId xmlns:a16="http://schemas.microsoft.com/office/drawing/2014/main" val="2514863855"/>
                    </a:ext>
                  </a:extLst>
                </a:gridCol>
                <a:gridCol w="1910219">
                  <a:extLst>
                    <a:ext uri="{9D8B030D-6E8A-4147-A177-3AD203B41FA5}">
                      <a16:colId xmlns:a16="http://schemas.microsoft.com/office/drawing/2014/main" val="2551813088"/>
                    </a:ext>
                  </a:extLst>
                </a:gridCol>
              </a:tblGrid>
              <a:tr h="292684"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F5F5F5"/>
                          </a:solidFill>
                          <a:effectLst/>
                        </a:rPr>
                        <a:t>Project Name</a:t>
                      </a:r>
                    </a:p>
                  </a:txBody>
                  <a:tcPr marL="52060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5F5F5"/>
                          </a:solidFill>
                          <a:effectLst/>
                        </a:rPr>
                        <a:t>Year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F5F5F5"/>
                          </a:solidFill>
                          <a:effectLst/>
                        </a:rPr>
                        <a:t>Pros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F5F5F5"/>
                          </a:solidFill>
                          <a:effectLst/>
                        </a:rPr>
                        <a:t>Cons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A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750419"/>
                  </a:ext>
                </a:extLst>
              </a:tr>
              <a:tr h="7486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Detection</a:t>
                      </a:r>
                      <a:r>
                        <a:rPr lang="en-US" sz="1000" dirty="0">
                          <a:effectLst/>
                        </a:rPr>
                        <a:t> (</a:t>
                      </a:r>
                      <a:r>
                        <a:rPr lang="en-US" sz="1000" b="1" dirty="0">
                          <a:effectLst/>
                        </a:rPr>
                        <a:t>Vision-based Fight </a:t>
                      </a:r>
                      <a:r>
                        <a:rPr lang="en-US" sz="1000" dirty="0" err="1">
                          <a:effectLst/>
                        </a:rPr>
                        <a:t>Akti</a:t>
                      </a:r>
                      <a:r>
                        <a:rPr lang="en-US" sz="1000" dirty="0">
                          <a:effectLst/>
                        </a:rPr>
                        <a:t> et al.)</a:t>
                      </a:r>
                    </a:p>
                  </a:txBody>
                  <a:tcPr marL="52060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000" dirty="0">
                          <a:effectLst/>
                        </a:rPr>
                        <a:t>2020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LSTM + attention.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2D CNNs.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New dataset introduced.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No weapon detection.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495304"/>
                  </a:ext>
                </a:extLst>
              </a:tr>
              <a:tr h="63467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effectLst/>
                        </a:rPr>
                        <a:t>JOSENet</a:t>
                      </a:r>
                      <a:r>
                        <a:rPr lang="en-US" sz="1000" dirty="0">
                          <a:effectLst/>
                        </a:rPr>
                        <a:t> (Nardelli et al.)</a:t>
                      </a:r>
                    </a:p>
                  </a:txBody>
                  <a:tcPr marL="52060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000" dirty="0">
                          <a:effectLst/>
                        </a:rPr>
                        <a:t>2024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RGB + Optical Flow.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Low memory cost.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Precomputed optical flow needed.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Not real-time.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51465"/>
                  </a:ext>
                </a:extLst>
              </a:tr>
              <a:tr h="7486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VIVIT</a:t>
                      </a:r>
                      <a:r>
                        <a:rPr lang="en-US" sz="1000" dirty="0">
                          <a:effectLst/>
                        </a:rPr>
                        <a:t> (Singh et al.)</a:t>
                      </a:r>
                    </a:p>
                  </a:txBody>
                  <a:tcPr marL="52060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000" dirty="0">
                          <a:effectLst/>
                        </a:rPr>
                        <a:t>2022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State-of-the-art accuracy.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Captures long-range features.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Slow processing.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Requires large datasets.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88001"/>
                  </a:ext>
                </a:extLst>
              </a:tr>
              <a:tr h="58916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Real-Time Weapon Detection (YOLOv5)</a:t>
                      </a:r>
                      <a:r>
                        <a:rPr lang="en-US" sz="1000" dirty="0">
                          <a:effectLst/>
                        </a:rPr>
                        <a:t> (</a:t>
                      </a:r>
                      <a:r>
                        <a:rPr lang="en-US" sz="1000" dirty="0" err="1">
                          <a:effectLst/>
                        </a:rPr>
                        <a:t>Senjab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2060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000" dirty="0">
                          <a:effectLst/>
                        </a:rPr>
                        <a:t>2020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Simple PyQt5 interface.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Real-time inference.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No action recognition.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Ignores behavioral context.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562057"/>
                  </a:ext>
                </a:extLst>
              </a:tr>
              <a:tr h="74863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effectLst/>
                        </a:rPr>
                        <a:t>Weapon Detection in Videos (YOLOv5)</a:t>
                      </a:r>
                      <a:r>
                        <a:rPr lang="en-US" sz="1000" dirty="0">
                          <a:effectLst/>
                        </a:rPr>
                        <a:t> (Sabari S.)</a:t>
                      </a:r>
                    </a:p>
                  </a:txBody>
                  <a:tcPr marL="52060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000" dirty="0">
                          <a:effectLst/>
                        </a:rPr>
                        <a:t>2021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Frame-based violence scoring.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Visual weapon detection.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No behavioral analysis.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Misclassification risks.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523928"/>
                  </a:ext>
                </a:extLst>
              </a:tr>
              <a:tr h="748634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>
                          <a:effectLst/>
                        </a:rPr>
                        <a:t>Violence </a:t>
                      </a:r>
                      <a:r>
                        <a:rPr lang="fr-FR" sz="1000" b="1" dirty="0" err="1">
                          <a:effectLst/>
                        </a:rPr>
                        <a:t>Detection</a:t>
                      </a:r>
                      <a:r>
                        <a:rPr lang="fr-FR" sz="1000" b="1" dirty="0">
                          <a:effectLst/>
                        </a:rPr>
                        <a:t> in Surveillance </a:t>
                      </a:r>
                      <a:r>
                        <a:rPr lang="fr-FR" sz="1000" b="1" dirty="0" err="1">
                          <a:effectLst/>
                        </a:rPr>
                        <a:t>Videos</a:t>
                      </a:r>
                      <a:r>
                        <a:rPr lang="fr-FR" sz="1000" dirty="0">
                          <a:effectLst/>
                        </a:rPr>
                        <a:t> (</a:t>
                      </a:r>
                      <a:r>
                        <a:rPr lang="fr-FR" sz="1000" dirty="0" err="1">
                          <a:effectLst/>
                        </a:rPr>
                        <a:t>Moaaz</a:t>
                      </a:r>
                      <a:r>
                        <a:rPr lang="fr-FR" sz="1000" dirty="0">
                          <a:effectLst/>
                        </a:rPr>
                        <a:t>)</a:t>
                      </a:r>
                    </a:p>
                  </a:txBody>
                  <a:tcPr marL="52060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000" dirty="0">
                          <a:effectLst/>
                        </a:rPr>
                        <a:t>2020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High accuracy on standard datasets.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Uses temporal features.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• Unspecified architecture.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• Not designed for real-time.</a:t>
                      </a:r>
                    </a:p>
                  </a:txBody>
                  <a:tcPr marL="54229" marR="54229" marT="54229" marB="5422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7529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BF449CF-A9FA-137A-8544-9331B5A3AEAA}"/>
              </a:ext>
            </a:extLst>
          </p:cNvPr>
          <p:cNvSpPr txBox="1"/>
          <p:nvPr/>
        </p:nvSpPr>
        <p:spPr>
          <a:xfrm>
            <a:off x="404261" y="1844139"/>
            <a:ext cx="3474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project we reviewed some related works, after giving thanks to them we were able to  focus some points, adding good progress of </a:t>
            </a:r>
            <a:r>
              <a:rPr lang="en-US" dirty="0" err="1"/>
              <a:t>ComV</a:t>
            </a:r>
            <a:r>
              <a:rPr lang="en-US" dirty="0"/>
              <a:t> at this field: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C32F474-4902-89AE-84C4-DF9DF554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61" y="3620008"/>
            <a:ext cx="3782729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Dual Detection System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Combines fight detection (3D CNN) and weapon detection (YOLOv8) in one pipeline.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Modular &amp; Scalable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Clean architecture with plans for real-time CCTV integration</a:t>
            </a:r>
            <a:r>
              <a:rPr kumimoji="0" lang="en-US" altLang="en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coming 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Phase 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Interface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Django-based upload system for user-friendly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Frame Processing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Tailored OpenCV function handles diverse video types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Multi-User Roles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Designed for both general users and security staff.</a:t>
            </a:r>
          </a:p>
        </p:txBody>
      </p:sp>
    </p:spTree>
    <p:extLst>
      <p:ext uri="{BB962C8B-B14F-4D97-AF65-F5344CB8AC3E}">
        <p14:creationId xmlns:p14="http://schemas.microsoft.com/office/powerpoint/2010/main" val="311077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A31C100-1EA0-810D-FF50-06CC95A21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4488743"/>
              </p:ext>
            </p:extLst>
          </p:nvPr>
        </p:nvGraphicFramePr>
        <p:xfrm>
          <a:off x="939800" y="657242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9368B1D-874D-439A-D469-7F73F21DF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445802"/>
              </p:ext>
            </p:extLst>
          </p:nvPr>
        </p:nvGraphicFramePr>
        <p:xfrm>
          <a:off x="2192420" y="2425567"/>
          <a:ext cx="9117263" cy="403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586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08EF-07D3-4C27-8661-C55B13C6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71" y="182271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Technologies Used</a:t>
            </a:r>
            <a:endParaRPr lang="ar-EG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0D0FA75-28C1-D618-678C-0414BE03A3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343638"/>
              </p:ext>
            </p:extLst>
          </p:nvPr>
        </p:nvGraphicFramePr>
        <p:xfrm>
          <a:off x="728857" y="3148279"/>
          <a:ext cx="10665974" cy="2732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24987F9-5C3F-4E48-B4BC-47305EBE0A29}"/>
              </a:ext>
            </a:extLst>
          </p:cNvPr>
          <p:cNvGrpSpPr/>
          <p:nvPr/>
        </p:nvGrpSpPr>
        <p:grpSpPr>
          <a:xfrm>
            <a:off x="185225" y="239078"/>
            <a:ext cx="11821550" cy="791210"/>
            <a:chOff x="185225" y="239078"/>
            <a:chExt cx="11821550" cy="7912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A08708-833B-4565-B775-995F12385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225" y="239078"/>
              <a:ext cx="1371600" cy="791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D005C-E9D6-4D3C-AFA7-AFB39C286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82140" y="239078"/>
              <a:ext cx="1524635" cy="766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78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1B1D-3E07-4960-0076-202DBEDC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data </a:t>
            </a:r>
            <a:endParaRPr lang="en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4A7722-9C2E-EA41-685D-47E728003C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151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screenshot of a video">
            <a:extLst>
              <a:ext uri="{FF2B5EF4-FFF2-40B4-BE49-F238E27FC236}">
                <a16:creationId xmlns:a16="http://schemas.microsoft.com/office/drawing/2014/main" id="{5BAC8BBE-E100-30C7-B8F2-8FD420B29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27" y="1937769"/>
            <a:ext cx="2565219" cy="2565219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9668CEE-F5E7-1810-6CB3-FD841688B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81" y="1937769"/>
            <a:ext cx="3149438" cy="2565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3970AF-2244-1F32-6C49-3767E25DF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2622" y="1937767"/>
            <a:ext cx="3154464" cy="25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25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6676F-F29A-4A2C-BC73-597A516DB98D}">
  <we:reference id="wa200008286" version="1.0.0.1" store="en-US" storeType="OMEX"/>
  <we:alternateReferences>
    <we:reference id="wa200008286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1136</Words>
  <Application>Microsoft Office PowerPoint</Application>
  <PresentationFormat>Widescreen</PresentationFormat>
  <Paragraphs>197</Paragraphs>
  <Slides>22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Bahnschrift SemiBold Condensed</vt:lpstr>
      <vt:lpstr>Cabin</vt:lpstr>
      <vt:lpstr>Calibri</vt:lpstr>
      <vt:lpstr>Calibri Light</vt:lpstr>
      <vt:lpstr>ui-sans-serif</vt:lpstr>
      <vt:lpstr>Unbounded</vt:lpstr>
      <vt:lpstr>Wingdings</vt:lpstr>
      <vt:lpstr>Office Theme</vt:lpstr>
      <vt:lpstr>Crime (Fight &amp; Object) Detection System</vt:lpstr>
      <vt:lpstr>PowerPoint Presentation</vt:lpstr>
      <vt:lpstr>PowerPoint Presentation</vt:lpstr>
      <vt:lpstr>Problem Statement – What's Wrong?</vt:lpstr>
      <vt:lpstr>PowerPoint Presentation</vt:lpstr>
      <vt:lpstr>Literature Review / Related Work</vt:lpstr>
      <vt:lpstr>PowerPoint Presentation</vt:lpstr>
      <vt:lpstr>Technologies Used</vt:lpstr>
      <vt:lpstr>Collection data </vt:lpstr>
      <vt:lpstr>System Architecture</vt:lpstr>
      <vt:lpstr>PowerPoint Presentation</vt:lpstr>
      <vt:lpstr>PowerPoint Presentation</vt:lpstr>
      <vt:lpstr>PowerPoint Presentation</vt:lpstr>
      <vt:lpstr>Data Flow Diagram</vt:lpstr>
      <vt:lpstr>Software Architecture Diagram</vt:lpstr>
      <vt:lpstr>PowerPoint Presentation</vt:lpstr>
      <vt:lpstr>PowerPoint Presentation</vt:lpstr>
      <vt:lpstr>Running Module</vt:lpstr>
      <vt:lpstr>Running Module With Video Annotation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Fight and Object Detection System</dc:title>
  <dc:creator>Aerospace Engineer</dc:creator>
  <cp:lastModifiedBy>AHMED EZZAT</cp:lastModifiedBy>
  <cp:revision>68</cp:revision>
  <cp:lastPrinted>2025-04-23T16:16:37Z</cp:lastPrinted>
  <dcterms:created xsi:type="dcterms:W3CDTF">2025-04-20T17:02:43Z</dcterms:created>
  <dcterms:modified xsi:type="dcterms:W3CDTF">2025-04-23T16:17:58Z</dcterms:modified>
</cp:coreProperties>
</file>